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diagrams/data7.xml" ContentType="application/vnd.openxmlformats-officedocument.drawingml.diagramData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diagrams/colors6.xml" ContentType="application/vnd.openxmlformats-officedocument.drawingml.diagramColors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diagrams/quickStyle5.xml" ContentType="application/vnd.openxmlformats-officedocument.drawingml.diagramStyl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heme/themeOverride9.xml" ContentType="application/vnd.openxmlformats-officedocument.themeOverride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heme/theme14.xml" ContentType="application/vnd.openxmlformats-officedocument.theme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diagrams/quickStyle7.xml" ContentType="application/vnd.openxmlformats-officedocument.drawingml.diagramStyle+xml"/>
  <Override PartName="/ppt/theme/themeOverride13.xml" ContentType="application/vnd.openxmlformats-officedocument.themeOverr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68" r:id="rId8"/>
    <p:sldMasterId id="2147483780" r:id="rId9"/>
    <p:sldMasterId id="2147483792" r:id="rId10"/>
    <p:sldMasterId id="2147483804" r:id="rId11"/>
    <p:sldMasterId id="2147483828" r:id="rId12"/>
    <p:sldMasterId id="2147483852" r:id="rId13"/>
  </p:sldMasterIdLst>
  <p:notesMasterIdLst>
    <p:notesMasterId r:id="rId43"/>
  </p:notesMasterIdLst>
  <p:sldIdLst>
    <p:sldId id="256" r:id="rId14"/>
    <p:sldId id="258" r:id="rId15"/>
    <p:sldId id="259" r:id="rId16"/>
    <p:sldId id="260" r:id="rId17"/>
    <p:sldId id="275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70" r:id="rId26"/>
    <p:sldId id="268" r:id="rId27"/>
    <p:sldId id="269" r:id="rId28"/>
    <p:sldId id="273" r:id="rId29"/>
    <p:sldId id="271" r:id="rId30"/>
    <p:sldId id="274" r:id="rId31"/>
    <p:sldId id="280" r:id="rId32"/>
    <p:sldId id="281" r:id="rId33"/>
    <p:sldId id="276" r:id="rId34"/>
    <p:sldId id="277" r:id="rId35"/>
    <p:sldId id="278" r:id="rId36"/>
    <p:sldId id="284" r:id="rId37"/>
    <p:sldId id="279" r:id="rId38"/>
    <p:sldId id="282" r:id="rId39"/>
    <p:sldId id="283" r:id="rId40"/>
    <p:sldId id="285" r:id="rId41"/>
    <p:sldId id="286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7245C-8B67-41F8-946B-0959DBB6A20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2E586C2-6CD6-4258-B799-A5D81F7E10B1}">
      <dgm:prSet phldrT="[Texto]"/>
      <dgm:spPr/>
      <dgm:t>
        <a:bodyPr/>
        <a:lstStyle/>
        <a:p>
          <a:r>
            <a:rPr lang="es-ES" dirty="0" smtClean="0"/>
            <a:t>Desaparición autorización administrativa en despidos colectivos (suspensiones y reducciones).</a:t>
          </a:r>
          <a:endParaRPr lang="es-ES" dirty="0"/>
        </a:p>
      </dgm:t>
    </dgm:pt>
    <dgm:pt modelId="{3EB0E6FC-8705-4B72-87F1-4C643B2BF746}" type="parTrans" cxnId="{D3A0DAF0-052D-472B-B582-3547542C49ED}">
      <dgm:prSet/>
      <dgm:spPr/>
      <dgm:t>
        <a:bodyPr/>
        <a:lstStyle/>
        <a:p>
          <a:endParaRPr lang="es-ES"/>
        </a:p>
      </dgm:t>
    </dgm:pt>
    <dgm:pt modelId="{EC01C2F5-4849-43DC-9EBB-127B2EC66624}" type="sibTrans" cxnId="{D3A0DAF0-052D-472B-B582-3547542C49ED}">
      <dgm:prSet/>
      <dgm:spPr/>
      <dgm:t>
        <a:bodyPr/>
        <a:lstStyle/>
        <a:p>
          <a:endParaRPr lang="es-ES"/>
        </a:p>
      </dgm:t>
    </dgm:pt>
    <dgm:pt modelId="{6CE1C9A7-21C6-40E9-A6DD-0F4B112FE89D}">
      <dgm:prSet phldrT="[Texto]"/>
      <dgm:spPr/>
      <dgm:t>
        <a:bodyPr/>
        <a:lstStyle/>
        <a:p>
          <a:r>
            <a:rPr lang="es-ES" dirty="0" smtClean="0"/>
            <a:t>Acotamiento por ley del contenido del informe inspector:” sobre los extremos de la comunicación y sobre el desarrollo del período de consultas”</a:t>
          </a:r>
          <a:endParaRPr lang="es-ES" dirty="0"/>
        </a:p>
      </dgm:t>
    </dgm:pt>
    <dgm:pt modelId="{903AEEE4-069A-43F4-84A4-EA2E4BFBE3E2}" type="parTrans" cxnId="{04456853-90DB-4368-A5C6-FEEB619B04B9}">
      <dgm:prSet/>
      <dgm:spPr/>
      <dgm:t>
        <a:bodyPr/>
        <a:lstStyle/>
        <a:p>
          <a:endParaRPr lang="es-ES"/>
        </a:p>
      </dgm:t>
    </dgm:pt>
    <dgm:pt modelId="{0D4BE7B2-A93C-4111-920E-6965A7C76C73}" type="sibTrans" cxnId="{04456853-90DB-4368-A5C6-FEEB619B04B9}">
      <dgm:prSet/>
      <dgm:spPr/>
      <dgm:t>
        <a:bodyPr/>
        <a:lstStyle/>
        <a:p>
          <a:endParaRPr lang="es-ES"/>
        </a:p>
      </dgm:t>
    </dgm:pt>
    <dgm:pt modelId="{4C0BE18B-1988-4645-8B6C-68C54D0055C7}">
      <dgm:prSet phldrT="[Texto]"/>
      <dgm:spPr/>
      <dgm:t>
        <a:bodyPr/>
        <a:lstStyle/>
        <a:p>
          <a:r>
            <a:rPr lang="es-ES" dirty="0" smtClean="0"/>
            <a:t>Restricción por criterio de la DGITSS. Criterio operativo 92/2012.</a:t>
          </a:r>
          <a:endParaRPr lang="es-ES" dirty="0"/>
        </a:p>
      </dgm:t>
    </dgm:pt>
    <dgm:pt modelId="{BC3DC4BA-4B26-4345-BB1B-6EF32F2EF5B3}" type="parTrans" cxnId="{B2DDB62D-23FC-4C21-BB04-7707B6998C53}">
      <dgm:prSet/>
      <dgm:spPr/>
      <dgm:t>
        <a:bodyPr/>
        <a:lstStyle/>
        <a:p>
          <a:endParaRPr lang="es-ES"/>
        </a:p>
      </dgm:t>
    </dgm:pt>
    <dgm:pt modelId="{D7C2D0AB-D3E6-470E-B03B-244488FA2493}" type="sibTrans" cxnId="{B2DDB62D-23FC-4C21-BB04-7707B6998C53}">
      <dgm:prSet/>
      <dgm:spPr/>
      <dgm:t>
        <a:bodyPr/>
        <a:lstStyle/>
        <a:p>
          <a:endParaRPr lang="es-ES"/>
        </a:p>
      </dgm:t>
    </dgm:pt>
    <dgm:pt modelId="{20A9863D-CA5B-44E1-9A0E-5F7D333587C2}" type="pres">
      <dgm:prSet presAssocID="{2CF7245C-8B67-41F8-946B-0959DBB6A20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A69E1BD-C991-4722-83CC-89D78B7B157E}" type="pres">
      <dgm:prSet presAssocID="{2CF7245C-8B67-41F8-946B-0959DBB6A201}" presName="dummyMaxCanvas" presStyleCnt="0">
        <dgm:presLayoutVars/>
      </dgm:prSet>
      <dgm:spPr/>
    </dgm:pt>
    <dgm:pt modelId="{6B07E0E2-16C0-471B-B384-B7BC3D474A5E}" type="pres">
      <dgm:prSet presAssocID="{2CF7245C-8B67-41F8-946B-0959DBB6A20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993007-99C9-4F1C-A8B2-6AA6F193B1A4}" type="pres">
      <dgm:prSet presAssocID="{2CF7245C-8B67-41F8-946B-0959DBB6A20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B4A468-6CAD-424E-8211-014E31226870}" type="pres">
      <dgm:prSet presAssocID="{2CF7245C-8B67-41F8-946B-0959DBB6A20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41869F-26A6-4DC6-B8A4-6969CD800C21}" type="pres">
      <dgm:prSet presAssocID="{2CF7245C-8B67-41F8-946B-0959DBB6A20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9CE10F-84E6-45CC-9FE7-7031F1433E1B}" type="pres">
      <dgm:prSet presAssocID="{2CF7245C-8B67-41F8-946B-0959DBB6A20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CC736D-BB65-41C6-8224-66DEB5782CAB}" type="pres">
      <dgm:prSet presAssocID="{2CF7245C-8B67-41F8-946B-0959DBB6A20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D157DB-C27B-4B19-B77F-D46313E5BF4E}" type="pres">
      <dgm:prSet presAssocID="{2CF7245C-8B67-41F8-946B-0959DBB6A20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846E23-0565-41AC-B660-83EF3F24BEEA}" type="pres">
      <dgm:prSet presAssocID="{2CF7245C-8B67-41F8-946B-0959DBB6A20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1B9D38-07FC-4E31-977A-BA9D909C6319}" type="presOf" srcId="{6CE1C9A7-21C6-40E9-A6DD-0F4B112FE89D}" destId="{E1D157DB-C27B-4B19-B77F-D46313E5BF4E}" srcOrd="1" destOrd="0" presId="urn:microsoft.com/office/officeart/2005/8/layout/vProcess5"/>
    <dgm:cxn modelId="{B2DDB62D-23FC-4C21-BB04-7707B6998C53}" srcId="{2CF7245C-8B67-41F8-946B-0959DBB6A201}" destId="{4C0BE18B-1988-4645-8B6C-68C54D0055C7}" srcOrd="2" destOrd="0" parTransId="{BC3DC4BA-4B26-4345-BB1B-6EF32F2EF5B3}" sibTransId="{D7C2D0AB-D3E6-470E-B03B-244488FA2493}"/>
    <dgm:cxn modelId="{5A627B31-8302-4235-9384-4762A8F37B01}" type="presOf" srcId="{2CF7245C-8B67-41F8-946B-0959DBB6A201}" destId="{20A9863D-CA5B-44E1-9A0E-5F7D333587C2}" srcOrd="0" destOrd="0" presId="urn:microsoft.com/office/officeart/2005/8/layout/vProcess5"/>
    <dgm:cxn modelId="{D3A0DAF0-052D-472B-B582-3547542C49ED}" srcId="{2CF7245C-8B67-41F8-946B-0959DBB6A201}" destId="{52E586C2-6CD6-4258-B799-A5D81F7E10B1}" srcOrd="0" destOrd="0" parTransId="{3EB0E6FC-8705-4B72-87F1-4C643B2BF746}" sibTransId="{EC01C2F5-4849-43DC-9EBB-127B2EC66624}"/>
    <dgm:cxn modelId="{BA60F565-FC1C-4483-A052-C781B62C9C91}" type="presOf" srcId="{4C0BE18B-1988-4645-8B6C-68C54D0055C7}" destId="{8E846E23-0565-41AC-B660-83EF3F24BEEA}" srcOrd="1" destOrd="0" presId="urn:microsoft.com/office/officeart/2005/8/layout/vProcess5"/>
    <dgm:cxn modelId="{E2C36C3C-5B9E-4D72-A685-A318017CCAFD}" type="presOf" srcId="{52E586C2-6CD6-4258-B799-A5D81F7E10B1}" destId="{6B07E0E2-16C0-471B-B384-B7BC3D474A5E}" srcOrd="0" destOrd="0" presId="urn:microsoft.com/office/officeart/2005/8/layout/vProcess5"/>
    <dgm:cxn modelId="{E9A5B1EE-DE42-4E2E-8220-553BB51FD715}" type="presOf" srcId="{6CE1C9A7-21C6-40E9-A6DD-0F4B112FE89D}" destId="{B6993007-99C9-4F1C-A8B2-6AA6F193B1A4}" srcOrd="0" destOrd="0" presId="urn:microsoft.com/office/officeart/2005/8/layout/vProcess5"/>
    <dgm:cxn modelId="{3290F8BF-52CF-4C0A-A0AA-F0382C20D460}" type="presOf" srcId="{EC01C2F5-4849-43DC-9EBB-127B2EC66624}" destId="{3441869F-26A6-4DC6-B8A4-6969CD800C21}" srcOrd="0" destOrd="0" presId="urn:microsoft.com/office/officeart/2005/8/layout/vProcess5"/>
    <dgm:cxn modelId="{7F23763A-9D62-4D0D-BE97-CCA657AD5F39}" type="presOf" srcId="{4C0BE18B-1988-4645-8B6C-68C54D0055C7}" destId="{FBB4A468-6CAD-424E-8211-014E31226870}" srcOrd="0" destOrd="0" presId="urn:microsoft.com/office/officeart/2005/8/layout/vProcess5"/>
    <dgm:cxn modelId="{2B83C631-5B73-4A06-B393-83C08D2ABD38}" type="presOf" srcId="{0D4BE7B2-A93C-4111-920E-6965A7C76C73}" destId="{439CE10F-84E6-45CC-9FE7-7031F1433E1B}" srcOrd="0" destOrd="0" presId="urn:microsoft.com/office/officeart/2005/8/layout/vProcess5"/>
    <dgm:cxn modelId="{04456853-90DB-4368-A5C6-FEEB619B04B9}" srcId="{2CF7245C-8B67-41F8-946B-0959DBB6A201}" destId="{6CE1C9A7-21C6-40E9-A6DD-0F4B112FE89D}" srcOrd="1" destOrd="0" parTransId="{903AEEE4-069A-43F4-84A4-EA2E4BFBE3E2}" sibTransId="{0D4BE7B2-A93C-4111-920E-6965A7C76C73}"/>
    <dgm:cxn modelId="{FBC968A2-CA1F-4FBB-8481-0C3D443C912C}" type="presOf" srcId="{52E586C2-6CD6-4258-B799-A5D81F7E10B1}" destId="{A2CC736D-BB65-41C6-8224-66DEB5782CAB}" srcOrd="1" destOrd="0" presId="urn:microsoft.com/office/officeart/2005/8/layout/vProcess5"/>
    <dgm:cxn modelId="{93149FD3-A405-45B7-B00E-F69232626961}" type="presParOf" srcId="{20A9863D-CA5B-44E1-9A0E-5F7D333587C2}" destId="{5A69E1BD-C991-4722-83CC-89D78B7B157E}" srcOrd="0" destOrd="0" presId="urn:microsoft.com/office/officeart/2005/8/layout/vProcess5"/>
    <dgm:cxn modelId="{49448704-C141-4F7B-9D27-CA5107592C0B}" type="presParOf" srcId="{20A9863D-CA5B-44E1-9A0E-5F7D333587C2}" destId="{6B07E0E2-16C0-471B-B384-B7BC3D474A5E}" srcOrd="1" destOrd="0" presId="urn:microsoft.com/office/officeart/2005/8/layout/vProcess5"/>
    <dgm:cxn modelId="{09BBDD94-49D2-40A0-9509-BD0A51726FB8}" type="presParOf" srcId="{20A9863D-CA5B-44E1-9A0E-5F7D333587C2}" destId="{B6993007-99C9-4F1C-A8B2-6AA6F193B1A4}" srcOrd="2" destOrd="0" presId="urn:microsoft.com/office/officeart/2005/8/layout/vProcess5"/>
    <dgm:cxn modelId="{8CC68C34-E14C-4359-83DA-50665A270346}" type="presParOf" srcId="{20A9863D-CA5B-44E1-9A0E-5F7D333587C2}" destId="{FBB4A468-6CAD-424E-8211-014E31226870}" srcOrd="3" destOrd="0" presId="urn:microsoft.com/office/officeart/2005/8/layout/vProcess5"/>
    <dgm:cxn modelId="{AED58376-37E9-49DC-B141-992932A100A5}" type="presParOf" srcId="{20A9863D-CA5B-44E1-9A0E-5F7D333587C2}" destId="{3441869F-26A6-4DC6-B8A4-6969CD800C21}" srcOrd="4" destOrd="0" presId="urn:microsoft.com/office/officeart/2005/8/layout/vProcess5"/>
    <dgm:cxn modelId="{0283850B-517C-4601-92E8-4E42C5351AD4}" type="presParOf" srcId="{20A9863D-CA5B-44E1-9A0E-5F7D333587C2}" destId="{439CE10F-84E6-45CC-9FE7-7031F1433E1B}" srcOrd="5" destOrd="0" presId="urn:microsoft.com/office/officeart/2005/8/layout/vProcess5"/>
    <dgm:cxn modelId="{2D0D2325-BBB0-4DB6-8B53-F4E1775AF7EB}" type="presParOf" srcId="{20A9863D-CA5B-44E1-9A0E-5F7D333587C2}" destId="{A2CC736D-BB65-41C6-8224-66DEB5782CAB}" srcOrd="6" destOrd="0" presId="urn:microsoft.com/office/officeart/2005/8/layout/vProcess5"/>
    <dgm:cxn modelId="{83CB641A-8743-4ED1-A171-BC436889035D}" type="presParOf" srcId="{20A9863D-CA5B-44E1-9A0E-5F7D333587C2}" destId="{E1D157DB-C27B-4B19-B77F-D46313E5BF4E}" srcOrd="7" destOrd="0" presId="urn:microsoft.com/office/officeart/2005/8/layout/vProcess5"/>
    <dgm:cxn modelId="{A69F8A99-EB9D-47CC-998E-ED63CBEA6822}" type="presParOf" srcId="{20A9863D-CA5B-44E1-9A0E-5F7D333587C2}" destId="{8E846E23-0565-41AC-B660-83EF3F24BE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627ABF-4A6B-4EED-9FDA-C5F5ED41B23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02EBF8-2E99-43C6-A38C-455C7184C6B1}">
      <dgm:prSet phldrT="[Texto]"/>
      <dgm:spPr/>
      <dgm:t>
        <a:bodyPr/>
        <a:lstStyle/>
        <a:p>
          <a:r>
            <a:rPr lang="es-ES" dirty="0" smtClean="0"/>
            <a:t>Convenio 81 y 129 OIT</a:t>
          </a:r>
          <a:endParaRPr lang="es-ES" dirty="0"/>
        </a:p>
      </dgm:t>
    </dgm:pt>
    <dgm:pt modelId="{720C6090-6CC7-46D4-80BB-5EE3C5F066A9}" type="parTrans" cxnId="{F81CC4A0-BB9C-4348-8042-406B0708A0BE}">
      <dgm:prSet/>
      <dgm:spPr/>
      <dgm:t>
        <a:bodyPr/>
        <a:lstStyle/>
        <a:p>
          <a:endParaRPr lang="es-ES"/>
        </a:p>
      </dgm:t>
    </dgm:pt>
    <dgm:pt modelId="{47F2DCBB-7944-4AF3-8232-060E38845C04}" type="sibTrans" cxnId="{F81CC4A0-BB9C-4348-8042-406B0708A0BE}">
      <dgm:prSet/>
      <dgm:spPr/>
      <dgm:t>
        <a:bodyPr/>
        <a:lstStyle/>
        <a:p>
          <a:endParaRPr lang="es-ES"/>
        </a:p>
      </dgm:t>
    </dgm:pt>
    <dgm:pt modelId="{9E97BF90-10A5-4427-B340-074E1E7F4B6D}">
      <dgm:prSet phldrT="[Texto]"/>
      <dgm:spPr/>
      <dgm:t>
        <a:bodyPr/>
        <a:lstStyle/>
        <a:p>
          <a:r>
            <a:rPr lang="es-ES" dirty="0" smtClean="0"/>
            <a:t>El personal de inspección deberá estar compuesto de funcionarios públicos cuya situación jurídica y cuyas condiciones de servicio les garanticen la estabilidad en su empleo </a:t>
          </a:r>
          <a:r>
            <a:rPr lang="es-ES" b="1" i="1" dirty="0" smtClean="0"/>
            <a:t>y los independicen de los cambios de gobierno </a:t>
          </a:r>
          <a:r>
            <a:rPr lang="es-ES" dirty="0" smtClean="0"/>
            <a:t>y de cualquier influencia exterior indebida (art. 6-8)</a:t>
          </a:r>
          <a:endParaRPr lang="es-ES" dirty="0"/>
        </a:p>
      </dgm:t>
    </dgm:pt>
    <dgm:pt modelId="{7D17E382-CFE9-46C6-9CCF-0E535E619AAB}" type="parTrans" cxnId="{BF911185-4091-4486-B11E-D9BDA3CFC0F6}">
      <dgm:prSet/>
      <dgm:spPr/>
      <dgm:t>
        <a:bodyPr/>
        <a:lstStyle/>
        <a:p>
          <a:endParaRPr lang="es-ES"/>
        </a:p>
      </dgm:t>
    </dgm:pt>
    <dgm:pt modelId="{E5D9B08C-0E4E-4FC7-B161-C1277F6CEBFA}" type="sibTrans" cxnId="{BF911185-4091-4486-B11E-D9BDA3CFC0F6}">
      <dgm:prSet/>
      <dgm:spPr/>
      <dgm:t>
        <a:bodyPr/>
        <a:lstStyle/>
        <a:p>
          <a:endParaRPr lang="es-ES"/>
        </a:p>
      </dgm:t>
    </dgm:pt>
    <dgm:pt modelId="{C60486D8-868A-4440-9625-05A70DB4CE93}">
      <dgm:prSet phldrT="[Texto]"/>
      <dgm:spPr/>
      <dgm:t>
        <a:bodyPr/>
        <a:lstStyle/>
        <a:p>
          <a:r>
            <a:rPr lang="es-ES" smtClean="0"/>
            <a:t>En su ejercicio gozarán de plena autonomía técnica y funcional, se les garantizará protección frente a todo tipo de violencia, coacción y amenaza, e independencia frente a cualquier influencia indebida en los términos del artículo 6 del Convenio número 81 y del artículo octavo del Convenio número 129 de la Organización Internacional del Trabajo (art. 15)</a:t>
          </a:r>
          <a:endParaRPr lang="es-ES" dirty="0"/>
        </a:p>
      </dgm:t>
    </dgm:pt>
    <dgm:pt modelId="{6CC3A12F-A836-49DB-9D8A-D2DF9FB77C8F}" type="parTrans" cxnId="{0B25581C-DB8D-4283-8E13-9F5177B3FC48}">
      <dgm:prSet/>
      <dgm:spPr/>
      <dgm:t>
        <a:bodyPr/>
        <a:lstStyle/>
        <a:p>
          <a:endParaRPr lang="es-ES"/>
        </a:p>
      </dgm:t>
    </dgm:pt>
    <dgm:pt modelId="{736B83EE-44F0-4807-9A8E-2E296C37C571}" type="sibTrans" cxnId="{0B25581C-DB8D-4283-8E13-9F5177B3FC48}">
      <dgm:prSet/>
      <dgm:spPr/>
      <dgm:t>
        <a:bodyPr/>
        <a:lstStyle/>
        <a:p>
          <a:endParaRPr lang="es-ES"/>
        </a:p>
      </dgm:t>
    </dgm:pt>
    <dgm:pt modelId="{0BF97F4F-FD8D-4185-86AC-F87828D5CB7A}">
      <dgm:prSet phldrT="[Texto]"/>
      <dgm:spPr/>
      <dgm:t>
        <a:bodyPr/>
        <a:lstStyle/>
        <a:p>
          <a:r>
            <a:rPr lang="es-ES" dirty="0" smtClean="0"/>
            <a:t>RD 138/2000</a:t>
          </a:r>
          <a:endParaRPr lang="es-ES" dirty="0"/>
        </a:p>
      </dgm:t>
    </dgm:pt>
    <dgm:pt modelId="{56BE76BD-0FE9-4187-98D8-24DE1B640DC8}" type="parTrans" cxnId="{87DA2360-8042-4D1D-BB92-41ADC80DAB5A}">
      <dgm:prSet/>
      <dgm:spPr/>
      <dgm:t>
        <a:bodyPr/>
        <a:lstStyle/>
        <a:p>
          <a:endParaRPr lang="es-ES"/>
        </a:p>
      </dgm:t>
    </dgm:pt>
    <dgm:pt modelId="{33CC747E-F89B-40C0-9027-EEE0975CC0C0}" type="sibTrans" cxnId="{87DA2360-8042-4D1D-BB92-41ADC80DAB5A}">
      <dgm:prSet/>
      <dgm:spPr/>
      <dgm:t>
        <a:bodyPr/>
        <a:lstStyle/>
        <a:p>
          <a:endParaRPr lang="es-ES"/>
        </a:p>
      </dgm:t>
    </dgm:pt>
    <dgm:pt modelId="{174E9D55-A67B-4F8D-9356-1821B62DB1A9}">
      <dgm:prSet phldrT="[Texto]"/>
      <dgm:spPr/>
      <dgm:t>
        <a:bodyPr/>
        <a:lstStyle/>
        <a:p>
          <a:r>
            <a:rPr lang="es-ES" dirty="0" smtClean="0"/>
            <a:t>La autonomía técnica no exime al inspector de…adecuación de su actuación a las normas, criterios e instrucciones aplicables. </a:t>
          </a:r>
          <a:endParaRPr lang="es-ES" dirty="0"/>
        </a:p>
      </dgm:t>
    </dgm:pt>
    <dgm:pt modelId="{9E7AA7F7-586E-4942-A669-94BA3323F5E9}" type="parTrans" cxnId="{8DE7C6FC-69E0-4002-BB40-E5158CE17B06}">
      <dgm:prSet/>
      <dgm:spPr/>
      <dgm:t>
        <a:bodyPr/>
        <a:lstStyle/>
        <a:p>
          <a:endParaRPr lang="es-ES"/>
        </a:p>
      </dgm:t>
    </dgm:pt>
    <dgm:pt modelId="{980D48EC-42E7-4B99-A85C-67CE41D4AA28}" type="sibTrans" cxnId="{8DE7C6FC-69E0-4002-BB40-E5158CE17B06}">
      <dgm:prSet/>
      <dgm:spPr/>
      <dgm:t>
        <a:bodyPr/>
        <a:lstStyle/>
        <a:p>
          <a:endParaRPr lang="es-ES"/>
        </a:p>
      </dgm:t>
    </dgm:pt>
    <dgm:pt modelId="{88A85BDC-75E0-4EC1-8081-129CE636D599}">
      <dgm:prSet phldrT="[Texto]"/>
      <dgm:spPr/>
      <dgm:t>
        <a:bodyPr/>
        <a:lstStyle/>
        <a:p>
          <a:r>
            <a:rPr lang="es-ES" dirty="0" smtClean="0"/>
            <a:t>Los Jefes de las Inspecciones provinciales y de sus unidades especializadas </a:t>
          </a:r>
          <a:r>
            <a:rPr lang="es-ES" b="1" i="1" dirty="0" smtClean="0"/>
            <a:t>corregirán las desviaciones </a:t>
          </a:r>
          <a:r>
            <a:rPr lang="es-ES" dirty="0" smtClean="0"/>
            <a:t>a los principios anteriores. </a:t>
          </a:r>
          <a:endParaRPr lang="es-ES" dirty="0"/>
        </a:p>
      </dgm:t>
    </dgm:pt>
    <dgm:pt modelId="{59F37C5C-D35D-43D5-8E05-A2F0825C141C}" type="parTrans" cxnId="{0D75E918-03EE-4BCB-9B6B-A13F3C393D97}">
      <dgm:prSet/>
      <dgm:spPr/>
      <dgm:t>
        <a:bodyPr/>
        <a:lstStyle/>
        <a:p>
          <a:endParaRPr lang="es-ES"/>
        </a:p>
      </dgm:t>
    </dgm:pt>
    <dgm:pt modelId="{D921A0B1-0007-4D2F-9ED5-751A5F6434B2}" type="sibTrans" cxnId="{0D75E918-03EE-4BCB-9B6B-A13F3C393D97}">
      <dgm:prSet/>
      <dgm:spPr/>
      <dgm:t>
        <a:bodyPr/>
        <a:lstStyle/>
        <a:p>
          <a:endParaRPr lang="es-ES"/>
        </a:p>
      </dgm:t>
    </dgm:pt>
    <dgm:pt modelId="{FD05542A-B86A-419D-836E-5D33F36F5354}">
      <dgm:prSet phldrT="[Texto]"/>
      <dgm:spPr/>
      <dgm:t>
        <a:bodyPr/>
        <a:lstStyle/>
        <a:p>
          <a:r>
            <a:rPr lang="es-ES" smtClean="0"/>
            <a:t>Ley 23/2015</a:t>
          </a:r>
          <a:endParaRPr lang="es-ES" dirty="0"/>
        </a:p>
      </dgm:t>
    </dgm:pt>
    <dgm:pt modelId="{81563A03-D579-47D4-ABA1-1358C0551F68}" type="sibTrans" cxnId="{F535FCB8-180C-4CB1-9704-E0BA2F1BB726}">
      <dgm:prSet/>
      <dgm:spPr/>
      <dgm:t>
        <a:bodyPr/>
        <a:lstStyle/>
        <a:p>
          <a:endParaRPr lang="es-ES"/>
        </a:p>
      </dgm:t>
    </dgm:pt>
    <dgm:pt modelId="{946B88ED-785B-405F-8A45-61DC3F7D70A1}" type="parTrans" cxnId="{F535FCB8-180C-4CB1-9704-E0BA2F1BB726}">
      <dgm:prSet/>
      <dgm:spPr/>
      <dgm:t>
        <a:bodyPr/>
        <a:lstStyle/>
        <a:p>
          <a:endParaRPr lang="es-ES"/>
        </a:p>
      </dgm:t>
    </dgm:pt>
    <dgm:pt modelId="{A4B76258-B017-43E0-962E-E14D572AC827}" type="pres">
      <dgm:prSet presAssocID="{62627ABF-4A6B-4EED-9FDA-C5F5ED41B2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99BA38F-8A1E-43D2-8F33-808ABCE4BD18}" type="pres">
      <dgm:prSet presAssocID="{1002EBF8-2E99-43C6-A38C-455C7184C6B1}" presName="composite" presStyleCnt="0"/>
      <dgm:spPr/>
    </dgm:pt>
    <dgm:pt modelId="{7F74F74A-7B5A-4260-84B5-443FAF9E8562}" type="pres">
      <dgm:prSet presAssocID="{1002EBF8-2E99-43C6-A38C-455C7184C6B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B84CAE-B0C4-4DE3-99CF-F95C9BA38931}" type="pres">
      <dgm:prSet presAssocID="{1002EBF8-2E99-43C6-A38C-455C7184C6B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C27974-0FDA-4E5D-8427-965D010E9687}" type="pres">
      <dgm:prSet presAssocID="{47F2DCBB-7944-4AF3-8232-060E38845C04}" presName="sp" presStyleCnt="0"/>
      <dgm:spPr/>
    </dgm:pt>
    <dgm:pt modelId="{61C6FDBE-2B61-41DF-9132-E17255A2292B}" type="pres">
      <dgm:prSet presAssocID="{FD05542A-B86A-419D-836E-5D33F36F5354}" presName="composite" presStyleCnt="0"/>
      <dgm:spPr/>
    </dgm:pt>
    <dgm:pt modelId="{A2409C6C-FD33-445F-BF46-35636518AF34}" type="pres">
      <dgm:prSet presAssocID="{FD05542A-B86A-419D-836E-5D33F36F535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87DE38-CC07-4736-8BC7-69E7A0793DB6}" type="pres">
      <dgm:prSet presAssocID="{FD05542A-B86A-419D-836E-5D33F36F535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BBEA73-B686-412A-871C-48A0381EB6B5}" type="pres">
      <dgm:prSet presAssocID="{81563A03-D579-47D4-ABA1-1358C0551F68}" presName="sp" presStyleCnt="0"/>
      <dgm:spPr/>
    </dgm:pt>
    <dgm:pt modelId="{B591D638-F963-40E8-8455-27A1311B0F92}" type="pres">
      <dgm:prSet presAssocID="{0BF97F4F-FD8D-4185-86AC-F87828D5CB7A}" presName="composite" presStyleCnt="0"/>
      <dgm:spPr/>
    </dgm:pt>
    <dgm:pt modelId="{E85B01DC-E6AC-41F7-88A8-4D7B67A8A995}" type="pres">
      <dgm:prSet presAssocID="{0BF97F4F-FD8D-4185-86AC-F87828D5CB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AE54D1-32B8-462F-9D76-3800F57CD0EA}" type="pres">
      <dgm:prSet presAssocID="{0BF97F4F-FD8D-4185-86AC-F87828D5CB7A}" presName="descendantText" presStyleLbl="alignAcc1" presStyleIdx="2" presStyleCnt="3" custLinFactNeighborX="-852" custLinFactNeighborY="-28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25581C-DB8D-4283-8E13-9F5177B3FC48}" srcId="{FD05542A-B86A-419D-836E-5D33F36F5354}" destId="{C60486D8-868A-4440-9625-05A70DB4CE93}" srcOrd="0" destOrd="0" parTransId="{6CC3A12F-A836-49DB-9D8A-D2DF9FB77C8F}" sibTransId="{736B83EE-44F0-4807-9A8E-2E296C37C571}"/>
    <dgm:cxn modelId="{F535FCB8-180C-4CB1-9704-E0BA2F1BB726}" srcId="{62627ABF-4A6B-4EED-9FDA-C5F5ED41B238}" destId="{FD05542A-B86A-419D-836E-5D33F36F5354}" srcOrd="1" destOrd="0" parTransId="{946B88ED-785B-405F-8A45-61DC3F7D70A1}" sibTransId="{81563A03-D579-47D4-ABA1-1358C0551F68}"/>
    <dgm:cxn modelId="{7DEA58DC-C9AC-46B6-812E-3B6384441B21}" type="presOf" srcId="{62627ABF-4A6B-4EED-9FDA-C5F5ED41B238}" destId="{A4B76258-B017-43E0-962E-E14D572AC827}" srcOrd="0" destOrd="0" presId="urn:microsoft.com/office/officeart/2005/8/layout/chevron2"/>
    <dgm:cxn modelId="{3C37C838-20FD-49CD-BFA7-8756C8374A95}" type="presOf" srcId="{9E97BF90-10A5-4427-B340-074E1E7F4B6D}" destId="{BDB84CAE-B0C4-4DE3-99CF-F95C9BA38931}" srcOrd="0" destOrd="0" presId="urn:microsoft.com/office/officeart/2005/8/layout/chevron2"/>
    <dgm:cxn modelId="{0D75E918-03EE-4BCB-9B6B-A13F3C393D97}" srcId="{0BF97F4F-FD8D-4185-86AC-F87828D5CB7A}" destId="{88A85BDC-75E0-4EC1-8081-129CE636D599}" srcOrd="1" destOrd="0" parTransId="{59F37C5C-D35D-43D5-8E05-A2F0825C141C}" sibTransId="{D921A0B1-0007-4D2F-9ED5-751A5F6434B2}"/>
    <dgm:cxn modelId="{87DA2360-8042-4D1D-BB92-41ADC80DAB5A}" srcId="{62627ABF-4A6B-4EED-9FDA-C5F5ED41B238}" destId="{0BF97F4F-FD8D-4185-86AC-F87828D5CB7A}" srcOrd="2" destOrd="0" parTransId="{56BE76BD-0FE9-4187-98D8-24DE1B640DC8}" sibTransId="{33CC747E-F89B-40C0-9027-EEE0975CC0C0}"/>
    <dgm:cxn modelId="{370DBBC3-EB9A-418B-BA0D-EFFB2602535F}" type="presOf" srcId="{FD05542A-B86A-419D-836E-5D33F36F5354}" destId="{A2409C6C-FD33-445F-BF46-35636518AF34}" srcOrd="0" destOrd="0" presId="urn:microsoft.com/office/officeart/2005/8/layout/chevron2"/>
    <dgm:cxn modelId="{9CED4AD0-D2AA-4FCF-8E9B-08485A4EF892}" type="presOf" srcId="{C60486D8-868A-4440-9625-05A70DB4CE93}" destId="{2087DE38-CC07-4736-8BC7-69E7A0793DB6}" srcOrd="0" destOrd="0" presId="urn:microsoft.com/office/officeart/2005/8/layout/chevron2"/>
    <dgm:cxn modelId="{F81CC4A0-BB9C-4348-8042-406B0708A0BE}" srcId="{62627ABF-4A6B-4EED-9FDA-C5F5ED41B238}" destId="{1002EBF8-2E99-43C6-A38C-455C7184C6B1}" srcOrd="0" destOrd="0" parTransId="{720C6090-6CC7-46D4-80BB-5EE3C5F066A9}" sibTransId="{47F2DCBB-7944-4AF3-8232-060E38845C04}"/>
    <dgm:cxn modelId="{66D2882E-BBD1-449F-89F2-2F0EEDBC6959}" type="presOf" srcId="{174E9D55-A67B-4F8D-9356-1821B62DB1A9}" destId="{86AE54D1-32B8-462F-9D76-3800F57CD0EA}" srcOrd="0" destOrd="0" presId="urn:microsoft.com/office/officeart/2005/8/layout/chevron2"/>
    <dgm:cxn modelId="{AC7C025C-A9DC-4350-8FCF-E1611F058E6D}" type="presOf" srcId="{0BF97F4F-FD8D-4185-86AC-F87828D5CB7A}" destId="{E85B01DC-E6AC-41F7-88A8-4D7B67A8A995}" srcOrd="0" destOrd="0" presId="urn:microsoft.com/office/officeart/2005/8/layout/chevron2"/>
    <dgm:cxn modelId="{8DE7C6FC-69E0-4002-BB40-E5158CE17B06}" srcId="{0BF97F4F-FD8D-4185-86AC-F87828D5CB7A}" destId="{174E9D55-A67B-4F8D-9356-1821B62DB1A9}" srcOrd="0" destOrd="0" parTransId="{9E7AA7F7-586E-4942-A669-94BA3323F5E9}" sibTransId="{980D48EC-42E7-4B99-A85C-67CE41D4AA28}"/>
    <dgm:cxn modelId="{82589CAB-98C5-4837-8D2A-4DFB4B55CDAA}" type="presOf" srcId="{1002EBF8-2E99-43C6-A38C-455C7184C6B1}" destId="{7F74F74A-7B5A-4260-84B5-443FAF9E8562}" srcOrd="0" destOrd="0" presId="urn:microsoft.com/office/officeart/2005/8/layout/chevron2"/>
    <dgm:cxn modelId="{BF911185-4091-4486-B11E-D9BDA3CFC0F6}" srcId="{1002EBF8-2E99-43C6-A38C-455C7184C6B1}" destId="{9E97BF90-10A5-4427-B340-074E1E7F4B6D}" srcOrd="0" destOrd="0" parTransId="{7D17E382-CFE9-46C6-9CCF-0E535E619AAB}" sibTransId="{E5D9B08C-0E4E-4FC7-B161-C1277F6CEBFA}"/>
    <dgm:cxn modelId="{6E43B573-E310-4A34-95FB-CFF6EA907942}" type="presOf" srcId="{88A85BDC-75E0-4EC1-8081-129CE636D599}" destId="{86AE54D1-32B8-462F-9D76-3800F57CD0EA}" srcOrd="0" destOrd="1" presId="urn:microsoft.com/office/officeart/2005/8/layout/chevron2"/>
    <dgm:cxn modelId="{65F486D4-554A-40BF-9F0E-B2F9ACBC0C9F}" type="presParOf" srcId="{A4B76258-B017-43E0-962E-E14D572AC827}" destId="{499BA38F-8A1E-43D2-8F33-808ABCE4BD18}" srcOrd="0" destOrd="0" presId="urn:microsoft.com/office/officeart/2005/8/layout/chevron2"/>
    <dgm:cxn modelId="{4D5375BB-7EC5-43CA-99A9-7DA190C5A40C}" type="presParOf" srcId="{499BA38F-8A1E-43D2-8F33-808ABCE4BD18}" destId="{7F74F74A-7B5A-4260-84B5-443FAF9E8562}" srcOrd="0" destOrd="0" presId="urn:microsoft.com/office/officeart/2005/8/layout/chevron2"/>
    <dgm:cxn modelId="{339E00D8-AE52-414A-8E25-65C755D090FC}" type="presParOf" srcId="{499BA38F-8A1E-43D2-8F33-808ABCE4BD18}" destId="{BDB84CAE-B0C4-4DE3-99CF-F95C9BA38931}" srcOrd="1" destOrd="0" presId="urn:microsoft.com/office/officeart/2005/8/layout/chevron2"/>
    <dgm:cxn modelId="{3990C7FC-A124-4BFC-9F9C-70045962938B}" type="presParOf" srcId="{A4B76258-B017-43E0-962E-E14D572AC827}" destId="{FDC27974-0FDA-4E5D-8427-965D010E9687}" srcOrd="1" destOrd="0" presId="urn:microsoft.com/office/officeart/2005/8/layout/chevron2"/>
    <dgm:cxn modelId="{B39DB704-6AFF-4BE1-942C-585ABA058844}" type="presParOf" srcId="{A4B76258-B017-43E0-962E-E14D572AC827}" destId="{61C6FDBE-2B61-41DF-9132-E17255A2292B}" srcOrd="2" destOrd="0" presId="urn:microsoft.com/office/officeart/2005/8/layout/chevron2"/>
    <dgm:cxn modelId="{7AE8569E-1B22-4F75-97A0-FF49A68D22D4}" type="presParOf" srcId="{61C6FDBE-2B61-41DF-9132-E17255A2292B}" destId="{A2409C6C-FD33-445F-BF46-35636518AF34}" srcOrd="0" destOrd="0" presId="urn:microsoft.com/office/officeart/2005/8/layout/chevron2"/>
    <dgm:cxn modelId="{EDF56427-0EEE-4F28-B4B3-0F24F0AD95EE}" type="presParOf" srcId="{61C6FDBE-2B61-41DF-9132-E17255A2292B}" destId="{2087DE38-CC07-4736-8BC7-69E7A0793DB6}" srcOrd="1" destOrd="0" presId="urn:microsoft.com/office/officeart/2005/8/layout/chevron2"/>
    <dgm:cxn modelId="{6DE4A153-6C1C-4B44-B00D-0A4CBEBC36A6}" type="presParOf" srcId="{A4B76258-B017-43E0-962E-E14D572AC827}" destId="{ACBBEA73-B686-412A-871C-48A0381EB6B5}" srcOrd="3" destOrd="0" presId="urn:microsoft.com/office/officeart/2005/8/layout/chevron2"/>
    <dgm:cxn modelId="{6098D355-F58A-4C62-8438-4297132DA4E1}" type="presParOf" srcId="{A4B76258-B017-43E0-962E-E14D572AC827}" destId="{B591D638-F963-40E8-8455-27A1311B0F92}" srcOrd="4" destOrd="0" presId="urn:microsoft.com/office/officeart/2005/8/layout/chevron2"/>
    <dgm:cxn modelId="{949239A0-8D64-4FEC-9EC1-FECF1C5BB063}" type="presParOf" srcId="{B591D638-F963-40E8-8455-27A1311B0F92}" destId="{E85B01DC-E6AC-41F7-88A8-4D7B67A8A995}" srcOrd="0" destOrd="0" presId="urn:microsoft.com/office/officeart/2005/8/layout/chevron2"/>
    <dgm:cxn modelId="{108181B3-33CE-4603-9BE7-895C41CBBA97}" type="presParOf" srcId="{B591D638-F963-40E8-8455-27A1311B0F92}" destId="{86AE54D1-32B8-462F-9D76-3800F57CD0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E9DCEC-6076-41FA-A378-B7A407688F3D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BFB2315-381F-4968-988F-74ED72B682B6}">
      <dgm:prSet/>
      <dgm:spPr/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</a:rPr>
            <a:t>En su ejercicio gozarán de plena autonomía técnica y funcional, se les garantizará protección frente a todo tipo de violencia, coacción y amenaza, e </a:t>
          </a:r>
          <a:r>
            <a:rPr lang="es-ES" b="1" u="sng" dirty="0" smtClean="0">
              <a:solidFill>
                <a:srgbClr val="002060"/>
              </a:solidFill>
            </a:rPr>
            <a:t>independencia frente a cualquier influencia indebida en </a:t>
          </a:r>
          <a:r>
            <a:rPr lang="es-ES" b="1" dirty="0" smtClean="0">
              <a:solidFill>
                <a:srgbClr val="002060"/>
              </a:solidFill>
            </a:rPr>
            <a:t>los términos del artículo 6 del Convenio número 81 y del artículo octavo del Convenio número 129 de la Organización Internacional del Trabajo (art. 15).</a:t>
          </a:r>
          <a:endParaRPr lang="es-ES" b="1" dirty="0">
            <a:solidFill>
              <a:srgbClr val="002060"/>
            </a:solidFill>
          </a:endParaRPr>
        </a:p>
      </dgm:t>
    </dgm:pt>
    <dgm:pt modelId="{263B9D18-B7D2-489B-B730-3331260AC0B4}" type="parTrans" cxnId="{CA7AF735-8F8B-4D8A-A0F3-FD8D536D23A1}">
      <dgm:prSet/>
      <dgm:spPr/>
      <dgm:t>
        <a:bodyPr/>
        <a:lstStyle/>
        <a:p>
          <a:endParaRPr lang="es-ES"/>
        </a:p>
      </dgm:t>
    </dgm:pt>
    <dgm:pt modelId="{D6791ECD-7ABA-409E-AD21-A1FA05443E18}" type="sibTrans" cxnId="{CA7AF735-8F8B-4D8A-A0F3-FD8D536D23A1}">
      <dgm:prSet/>
      <dgm:spPr/>
      <dgm:t>
        <a:bodyPr/>
        <a:lstStyle/>
        <a:p>
          <a:endParaRPr lang="es-ES"/>
        </a:p>
      </dgm:t>
    </dgm:pt>
    <dgm:pt modelId="{6DCE9FA0-5C9F-411E-855B-A66B46F17260}">
      <dgm:prSet/>
      <dgm:spPr/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</a:rPr>
            <a:t>Se garantiza la efectividad de los principios de igualdad de trato y no discriminación en el ejercicio de la actividad inspectora de la Inspección de Trabajo y Seguridad Social mediante una aplicación homogénea de la normativa del orden social. </a:t>
          </a:r>
          <a:r>
            <a:rPr lang="es-ES" b="1" u="sng" dirty="0" smtClean="0">
              <a:solidFill>
                <a:srgbClr val="002060"/>
              </a:solidFill>
            </a:rPr>
            <a:t>A tal fin se establecerán las oportunas instrucciones de organización de los servicios, criterios operativos generales y criterios técnicos vinculantes</a:t>
          </a:r>
          <a:r>
            <a:rPr lang="es-ES" b="1" dirty="0" smtClean="0">
              <a:solidFill>
                <a:srgbClr val="002060"/>
              </a:solidFill>
            </a:rPr>
            <a:t>, (ART. 20)</a:t>
          </a:r>
          <a:endParaRPr lang="es-ES" b="1" dirty="0">
            <a:solidFill>
              <a:srgbClr val="002060"/>
            </a:solidFill>
          </a:endParaRPr>
        </a:p>
      </dgm:t>
    </dgm:pt>
    <dgm:pt modelId="{2AB25E0B-34E7-4AE4-8928-6DCBC40D84CA}" type="parTrans" cxnId="{DA558073-CF0A-4F0C-94FA-3ADECC8F979B}">
      <dgm:prSet/>
      <dgm:spPr/>
      <dgm:t>
        <a:bodyPr/>
        <a:lstStyle/>
        <a:p>
          <a:endParaRPr lang="es-ES"/>
        </a:p>
      </dgm:t>
    </dgm:pt>
    <dgm:pt modelId="{17A75526-AF52-4E06-BECC-BBF156222EA8}" type="sibTrans" cxnId="{DA558073-CF0A-4F0C-94FA-3ADECC8F979B}">
      <dgm:prSet/>
      <dgm:spPr/>
      <dgm:t>
        <a:bodyPr/>
        <a:lstStyle/>
        <a:p>
          <a:endParaRPr lang="es-ES"/>
        </a:p>
      </dgm:t>
    </dgm:pt>
    <dgm:pt modelId="{A9B97F8A-205A-4B08-9FE5-4B4BD5AA1B6C}" type="pres">
      <dgm:prSet presAssocID="{3CE9DCEC-6076-41FA-A378-B7A407688F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FD7A7F-42F0-45BD-AAA0-2DE8CC70B759}" type="pres">
      <dgm:prSet presAssocID="{4BFB2315-381F-4968-988F-74ED72B682B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541D2C-E8CB-4AC1-87A5-9715D1069C77}" type="pres">
      <dgm:prSet presAssocID="{6DCE9FA0-5C9F-411E-855B-A66B46F1726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558073-CF0A-4F0C-94FA-3ADECC8F979B}" srcId="{3CE9DCEC-6076-41FA-A378-B7A407688F3D}" destId="{6DCE9FA0-5C9F-411E-855B-A66B46F17260}" srcOrd="1" destOrd="0" parTransId="{2AB25E0B-34E7-4AE4-8928-6DCBC40D84CA}" sibTransId="{17A75526-AF52-4E06-BECC-BBF156222EA8}"/>
    <dgm:cxn modelId="{3816C6A5-D845-4A3F-AB3E-6B3B2455CB49}" type="presOf" srcId="{6DCE9FA0-5C9F-411E-855B-A66B46F17260}" destId="{63541D2C-E8CB-4AC1-87A5-9715D1069C77}" srcOrd="0" destOrd="0" presId="urn:microsoft.com/office/officeart/2005/8/layout/arrow5"/>
    <dgm:cxn modelId="{3DAAC8BA-954E-471A-B5E5-E0746CF4D5D4}" type="presOf" srcId="{3CE9DCEC-6076-41FA-A378-B7A407688F3D}" destId="{A9B97F8A-205A-4B08-9FE5-4B4BD5AA1B6C}" srcOrd="0" destOrd="0" presId="urn:microsoft.com/office/officeart/2005/8/layout/arrow5"/>
    <dgm:cxn modelId="{204E64E9-BF52-4622-93D9-FCA3FFE81B76}" type="presOf" srcId="{4BFB2315-381F-4968-988F-74ED72B682B6}" destId="{F6FD7A7F-42F0-45BD-AAA0-2DE8CC70B759}" srcOrd="0" destOrd="0" presId="urn:microsoft.com/office/officeart/2005/8/layout/arrow5"/>
    <dgm:cxn modelId="{CA7AF735-8F8B-4D8A-A0F3-FD8D536D23A1}" srcId="{3CE9DCEC-6076-41FA-A378-B7A407688F3D}" destId="{4BFB2315-381F-4968-988F-74ED72B682B6}" srcOrd="0" destOrd="0" parTransId="{263B9D18-B7D2-489B-B730-3331260AC0B4}" sibTransId="{D6791ECD-7ABA-409E-AD21-A1FA05443E18}"/>
    <dgm:cxn modelId="{B4A5290C-7CA0-4DDF-8F44-767EA95902D9}" type="presParOf" srcId="{A9B97F8A-205A-4B08-9FE5-4B4BD5AA1B6C}" destId="{F6FD7A7F-42F0-45BD-AAA0-2DE8CC70B759}" srcOrd="0" destOrd="0" presId="urn:microsoft.com/office/officeart/2005/8/layout/arrow5"/>
    <dgm:cxn modelId="{50FF8D9A-C124-4E97-8FD7-2D561648A746}" type="presParOf" srcId="{A9B97F8A-205A-4B08-9FE5-4B4BD5AA1B6C}" destId="{63541D2C-E8CB-4AC1-87A5-9715D1069C7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08808A-44F8-410C-8745-5E0AD45D4D4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FF8133-C88A-453A-AAA8-F4FB6C897C61}">
      <dgm:prSet custT="1"/>
      <dgm:spPr/>
      <dgm:t>
        <a:bodyPr/>
        <a:lstStyle/>
        <a:p>
          <a:pPr rtl="0"/>
          <a:r>
            <a:rPr lang="es-ES" sz="1050" b="1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REGISTRO DE JORNADA DIARIA OBLIGATORIO, </a:t>
          </a:r>
          <a:endParaRPr lang="es-ES" sz="800" baseline="0" dirty="0"/>
        </a:p>
      </dgm:t>
    </dgm:pt>
    <dgm:pt modelId="{084D28FC-F718-4963-A5BC-E77C91FA68E0}" type="parTrans" cxnId="{B0BE39F9-10CE-4404-B4F7-21525FEBB384}">
      <dgm:prSet/>
      <dgm:spPr/>
      <dgm:t>
        <a:bodyPr/>
        <a:lstStyle/>
        <a:p>
          <a:endParaRPr lang="es-ES"/>
        </a:p>
      </dgm:t>
    </dgm:pt>
    <dgm:pt modelId="{2C95CEE2-94E9-46D4-89AF-EE73349EDF12}" type="sibTrans" cxnId="{B0BE39F9-10CE-4404-B4F7-21525FEBB384}">
      <dgm:prSet/>
      <dgm:spPr/>
      <dgm:t>
        <a:bodyPr/>
        <a:lstStyle/>
        <a:p>
          <a:endParaRPr lang="es-ES"/>
        </a:p>
      </dgm:t>
    </dgm:pt>
    <dgm:pt modelId="{623685EE-9136-4E9F-A821-28644D137482}">
      <dgm:prSet custT="1"/>
      <dgm:spPr/>
      <dgm:t>
        <a:bodyPr/>
        <a:lstStyle/>
        <a:p>
          <a:pPr rtl="0"/>
          <a:r>
            <a:rPr lang="es-ES" sz="1050" b="1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LA COMPROBACIÓN DE LA EXISTENCIA DEL REGISTRO DEBERÍA PODER REALIZARSE EN EL CENTRO DE TRABAJO?????</a:t>
          </a:r>
          <a:endParaRPr lang="es-ES" sz="1050" b="1" baseline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B8D3499-0301-4F2E-BFC5-8D1A5B534DE9}" type="parTrans" cxnId="{25255927-1EF6-45EC-8ACA-7AB0431B1CEE}">
      <dgm:prSet/>
      <dgm:spPr/>
      <dgm:t>
        <a:bodyPr/>
        <a:lstStyle/>
        <a:p>
          <a:endParaRPr lang="es-ES"/>
        </a:p>
      </dgm:t>
    </dgm:pt>
    <dgm:pt modelId="{316E4B48-50B4-4F2F-AAEC-AAD9E80F66CD}" type="sibTrans" cxnId="{25255927-1EF6-45EC-8ACA-7AB0431B1CEE}">
      <dgm:prSet/>
      <dgm:spPr/>
      <dgm:t>
        <a:bodyPr/>
        <a:lstStyle/>
        <a:p>
          <a:endParaRPr lang="es-ES"/>
        </a:p>
      </dgm:t>
    </dgm:pt>
    <dgm:pt modelId="{19174142-13FC-46AA-9F81-5037E5899E2C}" type="pres">
      <dgm:prSet presAssocID="{DA08808A-44F8-410C-8745-5E0AD45D4D4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9500E5F-DEB7-4599-8597-7FA951A1E5F3}" type="pres">
      <dgm:prSet presAssocID="{DA08808A-44F8-410C-8745-5E0AD45D4D42}" presName="cycle" presStyleCnt="0"/>
      <dgm:spPr/>
    </dgm:pt>
    <dgm:pt modelId="{36E0460D-3B63-4698-88A9-5B7912AFF12E}" type="pres">
      <dgm:prSet presAssocID="{DA08808A-44F8-410C-8745-5E0AD45D4D42}" presName="centerShape" presStyleCnt="0"/>
      <dgm:spPr/>
    </dgm:pt>
    <dgm:pt modelId="{96EA5998-7EA3-4043-925B-EE14C23C1233}" type="pres">
      <dgm:prSet presAssocID="{DA08808A-44F8-410C-8745-5E0AD45D4D42}" presName="connSite" presStyleLbl="node1" presStyleIdx="0" presStyleCnt="3"/>
      <dgm:spPr/>
    </dgm:pt>
    <dgm:pt modelId="{C6675E9E-1253-4952-906A-D70D3F2747CB}" type="pres">
      <dgm:prSet presAssocID="{DA08808A-44F8-410C-8745-5E0AD45D4D42}" presName="visible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A4A970-6CCA-4B2D-B166-CD270720AAC9}" type="pres">
      <dgm:prSet presAssocID="{084D28FC-F718-4963-A5BC-E77C91FA68E0}" presName="Name25" presStyleLbl="parChTrans1D1" presStyleIdx="0" presStyleCnt="2"/>
      <dgm:spPr/>
      <dgm:t>
        <a:bodyPr/>
        <a:lstStyle/>
        <a:p>
          <a:endParaRPr lang="es-ES"/>
        </a:p>
      </dgm:t>
    </dgm:pt>
    <dgm:pt modelId="{803549EB-E654-46C1-94A1-2AFF0079356A}" type="pres">
      <dgm:prSet presAssocID="{8EFF8133-C88A-453A-AAA8-F4FB6C897C61}" presName="node" presStyleCnt="0"/>
      <dgm:spPr/>
    </dgm:pt>
    <dgm:pt modelId="{D9006ECF-1422-4996-9689-A1F49C44A996}" type="pres">
      <dgm:prSet presAssocID="{8EFF8133-C88A-453A-AAA8-F4FB6C897C61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A9FF12-F477-422F-B2B8-B829C0405D33}" type="pres">
      <dgm:prSet presAssocID="{8EFF8133-C88A-453A-AAA8-F4FB6C897C61}" presName="childNode" presStyleLbl="revTx" presStyleIdx="0" presStyleCnt="0">
        <dgm:presLayoutVars>
          <dgm:bulletEnabled val="1"/>
        </dgm:presLayoutVars>
      </dgm:prSet>
      <dgm:spPr/>
    </dgm:pt>
    <dgm:pt modelId="{0A9CD9FC-E596-4585-834D-E3F4DC2274DC}" type="pres">
      <dgm:prSet presAssocID="{4B8D3499-0301-4F2E-BFC5-8D1A5B534DE9}" presName="Name25" presStyleLbl="parChTrans1D1" presStyleIdx="1" presStyleCnt="2"/>
      <dgm:spPr/>
      <dgm:t>
        <a:bodyPr/>
        <a:lstStyle/>
        <a:p>
          <a:endParaRPr lang="es-ES"/>
        </a:p>
      </dgm:t>
    </dgm:pt>
    <dgm:pt modelId="{C8179016-0541-4FAA-9868-BC48302FF9BF}" type="pres">
      <dgm:prSet presAssocID="{623685EE-9136-4E9F-A821-28644D137482}" presName="node" presStyleCnt="0"/>
      <dgm:spPr/>
    </dgm:pt>
    <dgm:pt modelId="{ED762B95-0C20-426B-B83C-85B73A28E3D0}" type="pres">
      <dgm:prSet presAssocID="{623685EE-9136-4E9F-A821-28644D137482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11C391-BCD8-4589-BEC4-7E7781A40950}" type="pres">
      <dgm:prSet presAssocID="{623685EE-9136-4E9F-A821-28644D13748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65D5E4E-8D85-4491-A5DE-44AC43860DB8}" type="presOf" srcId="{4B8D3499-0301-4F2E-BFC5-8D1A5B534DE9}" destId="{0A9CD9FC-E596-4585-834D-E3F4DC2274DC}" srcOrd="0" destOrd="0" presId="urn:microsoft.com/office/officeart/2005/8/layout/radial2"/>
    <dgm:cxn modelId="{25255927-1EF6-45EC-8ACA-7AB0431B1CEE}" srcId="{DA08808A-44F8-410C-8745-5E0AD45D4D42}" destId="{623685EE-9136-4E9F-A821-28644D137482}" srcOrd="1" destOrd="0" parTransId="{4B8D3499-0301-4F2E-BFC5-8D1A5B534DE9}" sibTransId="{316E4B48-50B4-4F2F-AAEC-AAD9E80F66CD}"/>
    <dgm:cxn modelId="{A5D5C7EB-CF0B-4C03-8278-66E68FC36D8B}" type="presOf" srcId="{084D28FC-F718-4963-A5BC-E77C91FA68E0}" destId="{78A4A970-6CCA-4B2D-B166-CD270720AAC9}" srcOrd="0" destOrd="0" presId="urn:microsoft.com/office/officeart/2005/8/layout/radial2"/>
    <dgm:cxn modelId="{B0BE39F9-10CE-4404-B4F7-21525FEBB384}" srcId="{DA08808A-44F8-410C-8745-5E0AD45D4D42}" destId="{8EFF8133-C88A-453A-AAA8-F4FB6C897C61}" srcOrd="0" destOrd="0" parTransId="{084D28FC-F718-4963-A5BC-E77C91FA68E0}" sibTransId="{2C95CEE2-94E9-46D4-89AF-EE73349EDF12}"/>
    <dgm:cxn modelId="{1AB1D66C-837D-4D1A-814A-E30A21B3A9A8}" type="presOf" srcId="{8EFF8133-C88A-453A-AAA8-F4FB6C897C61}" destId="{D9006ECF-1422-4996-9689-A1F49C44A996}" srcOrd="0" destOrd="0" presId="urn:microsoft.com/office/officeart/2005/8/layout/radial2"/>
    <dgm:cxn modelId="{F9797AFA-7543-4E53-993F-52DD0504D0A8}" type="presOf" srcId="{623685EE-9136-4E9F-A821-28644D137482}" destId="{ED762B95-0C20-426B-B83C-85B73A28E3D0}" srcOrd="0" destOrd="0" presId="urn:microsoft.com/office/officeart/2005/8/layout/radial2"/>
    <dgm:cxn modelId="{C36C9A0C-DAC5-4C2C-B503-BDE4530F8437}" type="presOf" srcId="{DA08808A-44F8-410C-8745-5E0AD45D4D42}" destId="{19174142-13FC-46AA-9F81-5037E5899E2C}" srcOrd="0" destOrd="0" presId="urn:microsoft.com/office/officeart/2005/8/layout/radial2"/>
    <dgm:cxn modelId="{C0ED19C7-27F1-4840-90B8-B61BC87A919D}" type="presParOf" srcId="{19174142-13FC-46AA-9F81-5037E5899E2C}" destId="{89500E5F-DEB7-4599-8597-7FA951A1E5F3}" srcOrd="0" destOrd="0" presId="urn:microsoft.com/office/officeart/2005/8/layout/radial2"/>
    <dgm:cxn modelId="{A84AB558-20F0-463A-B6D1-3A3B9EFE6517}" type="presParOf" srcId="{89500E5F-DEB7-4599-8597-7FA951A1E5F3}" destId="{36E0460D-3B63-4698-88A9-5B7912AFF12E}" srcOrd="0" destOrd="0" presId="urn:microsoft.com/office/officeart/2005/8/layout/radial2"/>
    <dgm:cxn modelId="{0B6AB487-DEEA-4844-8A62-89039914BB3A}" type="presParOf" srcId="{36E0460D-3B63-4698-88A9-5B7912AFF12E}" destId="{96EA5998-7EA3-4043-925B-EE14C23C1233}" srcOrd="0" destOrd="0" presId="urn:microsoft.com/office/officeart/2005/8/layout/radial2"/>
    <dgm:cxn modelId="{18974D1F-B42F-4ECF-A061-38D5B27E9492}" type="presParOf" srcId="{36E0460D-3B63-4698-88A9-5B7912AFF12E}" destId="{C6675E9E-1253-4952-906A-D70D3F2747CB}" srcOrd="1" destOrd="0" presId="urn:microsoft.com/office/officeart/2005/8/layout/radial2"/>
    <dgm:cxn modelId="{4DD2E0CB-73FB-416A-8871-A1E221F5251B}" type="presParOf" srcId="{89500E5F-DEB7-4599-8597-7FA951A1E5F3}" destId="{78A4A970-6CCA-4B2D-B166-CD270720AAC9}" srcOrd="1" destOrd="0" presId="urn:microsoft.com/office/officeart/2005/8/layout/radial2"/>
    <dgm:cxn modelId="{5C6860C5-70F2-4DB6-97E7-EAEF3EC45993}" type="presParOf" srcId="{89500E5F-DEB7-4599-8597-7FA951A1E5F3}" destId="{803549EB-E654-46C1-94A1-2AFF0079356A}" srcOrd="2" destOrd="0" presId="urn:microsoft.com/office/officeart/2005/8/layout/radial2"/>
    <dgm:cxn modelId="{E2FA278A-4521-4805-A2CD-FA3FEF168D97}" type="presParOf" srcId="{803549EB-E654-46C1-94A1-2AFF0079356A}" destId="{D9006ECF-1422-4996-9689-A1F49C44A996}" srcOrd="0" destOrd="0" presId="urn:microsoft.com/office/officeart/2005/8/layout/radial2"/>
    <dgm:cxn modelId="{6396E78D-924F-497F-925D-0090F4921F7D}" type="presParOf" srcId="{803549EB-E654-46C1-94A1-2AFF0079356A}" destId="{E5A9FF12-F477-422F-B2B8-B829C0405D33}" srcOrd="1" destOrd="0" presId="urn:microsoft.com/office/officeart/2005/8/layout/radial2"/>
    <dgm:cxn modelId="{EB84A2FA-7D1E-43B8-BA4B-3E94B874105E}" type="presParOf" srcId="{89500E5F-DEB7-4599-8597-7FA951A1E5F3}" destId="{0A9CD9FC-E596-4585-834D-E3F4DC2274DC}" srcOrd="3" destOrd="0" presId="urn:microsoft.com/office/officeart/2005/8/layout/radial2"/>
    <dgm:cxn modelId="{7B1DBE4F-6BF5-4103-B5B1-9ACB72F8E91A}" type="presParOf" srcId="{89500E5F-DEB7-4599-8597-7FA951A1E5F3}" destId="{C8179016-0541-4FAA-9868-BC48302FF9BF}" srcOrd="4" destOrd="0" presId="urn:microsoft.com/office/officeart/2005/8/layout/radial2"/>
    <dgm:cxn modelId="{151898A8-B21D-46E6-9633-206CC991DF4C}" type="presParOf" srcId="{C8179016-0541-4FAA-9868-BC48302FF9BF}" destId="{ED762B95-0C20-426B-B83C-85B73A28E3D0}" srcOrd="0" destOrd="0" presId="urn:microsoft.com/office/officeart/2005/8/layout/radial2"/>
    <dgm:cxn modelId="{CCEC4DB0-6DA8-4DFF-9169-DA89359091A7}" type="presParOf" srcId="{C8179016-0541-4FAA-9868-BC48302FF9BF}" destId="{8411C391-BCD8-4589-BEC4-7E7781A4095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AEF4AB-D436-4C7D-896E-84D83B7BD494}" type="doc">
      <dgm:prSet loTypeId="urn:microsoft.com/office/officeart/2005/8/layout/b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7EA4A77C-E646-4116-917F-34199287D18F}">
      <dgm:prSet/>
      <dgm:spPr/>
      <dgm:t>
        <a:bodyPr/>
        <a:lstStyle/>
        <a:p>
          <a:pPr rtl="0"/>
          <a:r>
            <a:rPr lang="es-ES" b="1" baseline="0" dirty="0" smtClean="0">
              <a:solidFill>
                <a:srgbClr val="002060"/>
              </a:solidFill>
            </a:rPr>
            <a:t>TRIBUNAL SUPREMO, SALA CUARTA, DE LO SOCIAL, SENTENCIA DE 17 DIC. 2001, REC. 68/2001</a:t>
          </a:r>
          <a:endParaRPr lang="es-ES" b="1" dirty="0">
            <a:solidFill>
              <a:srgbClr val="002060"/>
            </a:solidFill>
          </a:endParaRPr>
        </a:p>
      </dgm:t>
    </dgm:pt>
    <dgm:pt modelId="{60A6997F-EF7F-4598-A372-CD1DDBB09606}" type="parTrans" cxnId="{B78A8AC3-1184-40AF-9D85-6B62176E53A6}">
      <dgm:prSet/>
      <dgm:spPr/>
      <dgm:t>
        <a:bodyPr/>
        <a:lstStyle/>
        <a:p>
          <a:endParaRPr lang="es-ES"/>
        </a:p>
      </dgm:t>
    </dgm:pt>
    <dgm:pt modelId="{D6B5A322-AC97-443F-96CF-E03878F98CFE}" type="sibTrans" cxnId="{B78A8AC3-1184-40AF-9D85-6B62176E53A6}">
      <dgm:prSet/>
      <dgm:spPr/>
      <dgm:t>
        <a:bodyPr/>
        <a:lstStyle/>
        <a:p>
          <a:endParaRPr lang="es-ES"/>
        </a:p>
      </dgm:t>
    </dgm:pt>
    <dgm:pt modelId="{EB83D33F-7A59-431D-B528-A5BB840342F3}">
      <dgm:prSet/>
      <dgm:spPr/>
      <dgm:t>
        <a:bodyPr/>
        <a:lstStyle/>
        <a:p>
          <a:pPr rtl="0"/>
          <a:r>
            <a:rPr lang="es-ES" baseline="0" dirty="0" smtClean="0"/>
            <a:t>El contrato a tiempo parcial exige que quede fijado el tiempo de prestación de servicios.</a:t>
          </a:r>
          <a:endParaRPr lang="es-ES" dirty="0"/>
        </a:p>
      </dgm:t>
    </dgm:pt>
    <dgm:pt modelId="{A21142B4-ED8C-4B97-9F5F-602207183CA2}" type="parTrans" cxnId="{E8E23ABA-55DA-40A7-96E3-0252DB54A62D}">
      <dgm:prSet/>
      <dgm:spPr/>
      <dgm:t>
        <a:bodyPr/>
        <a:lstStyle/>
        <a:p>
          <a:endParaRPr lang="es-ES"/>
        </a:p>
      </dgm:t>
    </dgm:pt>
    <dgm:pt modelId="{0CDF596A-9EA9-4C6D-B3A5-191C1B5C8C3E}" type="sibTrans" cxnId="{E8E23ABA-55DA-40A7-96E3-0252DB54A62D}">
      <dgm:prSet/>
      <dgm:spPr/>
      <dgm:t>
        <a:bodyPr/>
        <a:lstStyle/>
        <a:p>
          <a:endParaRPr lang="es-ES"/>
        </a:p>
      </dgm:t>
    </dgm:pt>
    <dgm:pt modelId="{EC52476B-1A7D-4DC7-88D6-4A6C5043EAB8}">
      <dgm:prSet/>
      <dgm:spPr/>
      <dgm:t>
        <a:bodyPr/>
        <a:lstStyle/>
        <a:p>
          <a:pPr rtl="0"/>
          <a:r>
            <a:rPr lang="es-ES" i="1" baseline="0" dirty="0" smtClean="0"/>
            <a:t>El contrato a tiempo parcial, exige la precisión del tiempo de efectividad de servicios por el que se concierta.</a:t>
          </a:r>
          <a:endParaRPr lang="es-ES" dirty="0"/>
        </a:p>
      </dgm:t>
    </dgm:pt>
    <dgm:pt modelId="{DE104AFF-A4DC-4713-9A00-4D587AE26F5D}" type="parTrans" cxnId="{DAFD34FF-0D15-4461-B001-3849318C857D}">
      <dgm:prSet/>
      <dgm:spPr/>
      <dgm:t>
        <a:bodyPr/>
        <a:lstStyle/>
        <a:p>
          <a:endParaRPr lang="es-ES"/>
        </a:p>
      </dgm:t>
    </dgm:pt>
    <dgm:pt modelId="{D7DCBFE0-C525-4DD3-99A1-87C11B04D308}" type="sibTrans" cxnId="{DAFD34FF-0D15-4461-B001-3849318C857D}">
      <dgm:prSet/>
      <dgm:spPr/>
      <dgm:t>
        <a:bodyPr/>
        <a:lstStyle/>
        <a:p>
          <a:endParaRPr lang="es-ES"/>
        </a:p>
      </dgm:t>
    </dgm:pt>
    <dgm:pt modelId="{7773C797-DD05-4D9B-8DBF-01E5EA867006}">
      <dgm:prSet/>
      <dgm:spPr/>
      <dgm:t>
        <a:bodyPr/>
        <a:lstStyle/>
        <a:p>
          <a:pPr rtl="0"/>
          <a:r>
            <a:rPr lang="es-ES" b="1" i="0" baseline="0" dirty="0" smtClean="0">
              <a:solidFill>
                <a:srgbClr val="002060"/>
              </a:solidFill>
            </a:rPr>
            <a:t>CÓDIGO CIVIL</a:t>
          </a:r>
          <a:endParaRPr lang="es-ES" i="0" dirty="0">
            <a:solidFill>
              <a:srgbClr val="002060"/>
            </a:solidFill>
          </a:endParaRPr>
        </a:p>
      </dgm:t>
    </dgm:pt>
    <dgm:pt modelId="{C4FCA66E-F303-4437-92CF-79B8D93F2366}" type="parTrans" cxnId="{57A15A72-9222-45B4-B87B-40B9C5F570BC}">
      <dgm:prSet/>
      <dgm:spPr/>
      <dgm:t>
        <a:bodyPr/>
        <a:lstStyle/>
        <a:p>
          <a:endParaRPr lang="es-ES"/>
        </a:p>
      </dgm:t>
    </dgm:pt>
    <dgm:pt modelId="{755BB923-EAC9-48C8-8E83-E1C2C6D705DA}" type="sibTrans" cxnId="{57A15A72-9222-45B4-B87B-40B9C5F570BC}">
      <dgm:prSet/>
      <dgm:spPr/>
      <dgm:t>
        <a:bodyPr/>
        <a:lstStyle/>
        <a:p>
          <a:endParaRPr lang="es-ES"/>
        </a:p>
      </dgm:t>
    </dgm:pt>
    <dgm:pt modelId="{1C23980A-AD55-4076-B678-741DDDD5576E}">
      <dgm:prSet/>
      <dgm:spPr/>
      <dgm:t>
        <a:bodyPr/>
        <a:lstStyle/>
        <a:p>
          <a:pPr rtl="0"/>
          <a:r>
            <a:rPr lang="es-ES" i="1" baseline="0" dirty="0" smtClean="0"/>
            <a:t>El art. 1256 del Código civil, ordena que la validez y el cumplimiento de los contratos no puede dejarse al arbitrio de uno de los contratantes.</a:t>
          </a:r>
          <a:endParaRPr lang="es-ES" dirty="0"/>
        </a:p>
      </dgm:t>
    </dgm:pt>
    <dgm:pt modelId="{12F57FA4-4AD4-4610-8F6F-CA81B5CA51F2}" type="parTrans" cxnId="{F0071E3A-6462-498F-B7E9-422EDE93387C}">
      <dgm:prSet/>
      <dgm:spPr/>
      <dgm:t>
        <a:bodyPr/>
        <a:lstStyle/>
        <a:p>
          <a:endParaRPr lang="es-ES"/>
        </a:p>
      </dgm:t>
    </dgm:pt>
    <dgm:pt modelId="{E55AC089-C03B-4C17-B305-46C2AE265396}" type="sibTrans" cxnId="{F0071E3A-6462-498F-B7E9-422EDE93387C}">
      <dgm:prSet/>
      <dgm:spPr/>
      <dgm:t>
        <a:bodyPr/>
        <a:lstStyle/>
        <a:p>
          <a:endParaRPr lang="es-ES"/>
        </a:p>
      </dgm:t>
    </dgm:pt>
    <dgm:pt modelId="{B8EF7698-12CD-4098-B646-1E28A9F0CD0A}">
      <dgm:prSet/>
      <dgm:spPr/>
      <dgm:t>
        <a:bodyPr/>
        <a:lstStyle/>
        <a:p>
          <a:pPr rtl="0"/>
          <a:r>
            <a:rPr lang="es-ES" b="1" i="1" baseline="0" dirty="0" smtClean="0">
              <a:solidFill>
                <a:srgbClr val="002060"/>
              </a:solidFill>
            </a:rPr>
            <a:t>ESTATUTO DE LOS TRABAJADORES.</a:t>
          </a:r>
          <a:endParaRPr lang="es-ES" dirty="0">
            <a:solidFill>
              <a:srgbClr val="002060"/>
            </a:solidFill>
          </a:endParaRPr>
        </a:p>
      </dgm:t>
    </dgm:pt>
    <dgm:pt modelId="{573807C9-2377-439A-846D-00A0FE4BA716}" type="parTrans" cxnId="{A969BF1A-4117-4BDD-9A6E-DD7D607AE586}">
      <dgm:prSet/>
      <dgm:spPr/>
      <dgm:t>
        <a:bodyPr/>
        <a:lstStyle/>
        <a:p>
          <a:endParaRPr lang="es-ES"/>
        </a:p>
      </dgm:t>
    </dgm:pt>
    <dgm:pt modelId="{FCA8CF53-1805-4849-9302-8CE7F5FE682D}" type="sibTrans" cxnId="{A969BF1A-4117-4BDD-9A6E-DD7D607AE586}">
      <dgm:prSet/>
      <dgm:spPr/>
      <dgm:t>
        <a:bodyPr/>
        <a:lstStyle/>
        <a:p>
          <a:endParaRPr lang="es-ES"/>
        </a:p>
      </dgm:t>
    </dgm:pt>
    <dgm:pt modelId="{1EF798DF-8818-4180-BBB6-F7FD3AA12CFA}">
      <dgm:prSet/>
      <dgm:spPr/>
      <dgm:t>
        <a:bodyPr/>
        <a:lstStyle/>
        <a:p>
          <a:pPr rtl="0"/>
          <a:r>
            <a:rPr lang="es-ES" baseline="0" dirty="0" smtClean="0"/>
            <a:t>La regulación legal de la jornada, tanto a tiempo parcial como jornada completa, contenida en el artículo 12 y 34 de la Ley del Estatuto de los Trabajadores no admite una elasticidad y flexibilidad en la distribución, al contrario, la ordenación de la jornada irregular presupone el </a:t>
          </a:r>
          <a:r>
            <a:rPr lang="es-ES" b="1" baseline="0" dirty="0" smtClean="0"/>
            <a:t>derecho del trabajador a una jornada regular, A UN HORARIO CONCRETO.</a:t>
          </a:r>
          <a:endParaRPr lang="es-ES" b="1" baseline="0" dirty="0"/>
        </a:p>
      </dgm:t>
    </dgm:pt>
    <dgm:pt modelId="{290E4835-BF58-49B6-B74D-51C62E48E3AE}" type="parTrans" cxnId="{31B2BFD5-3039-4914-9C54-E5EF4013C183}">
      <dgm:prSet/>
      <dgm:spPr/>
      <dgm:t>
        <a:bodyPr/>
        <a:lstStyle/>
        <a:p>
          <a:endParaRPr lang="es-ES"/>
        </a:p>
      </dgm:t>
    </dgm:pt>
    <dgm:pt modelId="{10026A11-4125-4DCF-848B-836413239ABC}" type="sibTrans" cxnId="{31B2BFD5-3039-4914-9C54-E5EF4013C183}">
      <dgm:prSet/>
      <dgm:spPr/>
      <dgm:t>
        <a:bodyPr/>
        <a:lstStyle/>
        <a:p>
          <a:endParaRPr lang="es-ES"/>
        </a:p>
      </dgm:t>
    </dgm:pt>
    <dgm:pt modelId="{5D83301F-2D59-4586-9ACD-B7E641121A84}" type="pres">
      <dgm:prSet presAssocID="{C4AEF4AB-D436-4C7D-896E-84D83B7BD49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1AE2691B-BF0B-46BA-B9B5-A7C3BD6201E8}" type="pres">
      <dgm:prSet presAssocID="{7EA4A77C-E646-4116-917F-34199287D18F}" presName="compNode" presStyleCnt="0"/>
      <dgm:spPr/>
    </dgm:pt>
    <dgm:pt modelId="{169791CD-E95C-4057-8A80-402477E75E95}" type="pres">
      <dgm:prSet presAssocID="{7EA4A77C-E646-4116-917F-34199287D18F}" presName="dummyConnPt" presStyleCnt="0"/>
      <dgm:spPr/>
    </dgm:pt>
    <dgm:pt modelId="{816F4EFD-D0A3-4AB9-9B48-BF44D6A6F6BC}" type="pres">
      <dgm:prSet presAssocID="{7EA4A77C-E646-4116-917F-34199287D18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D19C0-88E3-441E-BDC4-1C26C1C65B30}" type="pres">
      <dgm:prSet presAssocID="{D6B5A322-AC97-443F-96CF-E03878F98CFE}" presName="sibTrans" presStyleLbl="bgSibTrans2D1" presStyleIdx="0" presStyleCnt="6"/>
      <dgm:spPr/>
      <dgm:t>
        <a:bodyPr/>
        <a:lstStyle/>
        <a:p>
          <a:endParaRPr lang="es-ES"/>
        </a:p>
      </dgm:t>
    </dgm:pt>
    <dgm:pt modelId="{63F50958-8674-4C81-8B78-73BA15689B0B}" type="pres">
      <dgm:prSet presAssocID="{EB83D33F-7A59-431D-B528-A5BB840342F3}" presName="compNode" presStyleCnt="0"/>
      <dgm:spPr/>
    </dgm:pt>
    <dgm:pt modelId="{1C19F55A-FA71-48B8-9E80-7411A517E419}" type="pres">
      <dgm:prSet presAssocID="{EB83D33F-7A59-431D-B528-A5BB840342F3}" presName="dummyConnPt" presStyleCnt="0"/>
      <dgm:spPr/>
    </dgm:pt>
    <dgm:pt modelId="{8FAE0407-A61F-4E55-AE34-1CBBBE852C2F}" type="pres">
      <dgm:prSet presAssocID="{EB83D33F-7A59-431D-B528-A5BB840342F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687F22-4C4C-4438-9EC4-F0B902369B87}" type="pres">
      <dgm:prSet presAssocID="{0CDF596A-9EA9-4C6D-B3A5-191C1B5C8C3E}" presName="sibTrans" presStyleLbl="bgSibTrans2D1" presStyleIdx="1" presStyleCnt="6"/>
      <dgm:spPr/>
      <dgm:t>
        <a:bodyPr/>
        <a:lstStyle/>
        <a:p>
          <a:endParaRPr lang="es-ES"/>
        </a:p>
      </dgm:t>
    </dgm:pt>
    <dgm:pt modelId="{0D3BB490-92AE-42E5-BD64-7C9D58B13EE7}" type="pres">
      <dgm:prSet presAssocID="{EC52476B-1A7D-4DC7-88D6-4A6C5043EAB8}" presName="compNode" presStyleCnt="0"/>
      <dgm:spPr/>
    </dgm:pt>
    <dgm:pt modelId="{3F1ABA5C-125A-443A-98BC-7F2734308CAB}" type="pres">
      <dgm:prSet presAssocID="{EC52476B-1A7D-4DC7-88D6-4A6C5043EAB8}" presName="dummyConnPt" presStyleCnt="0"/>
      <dgm:spPr/>
    </dgm:pt>
    <dgm:pt modelId="{368FD0E9-4BD8-4F42-BD6D-F3D639457BF2}" type="pres">
      <dgm:prSet presAssocID="{EC52476B-1A7D-4DC7-88D6-4A6C5043EAB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1E035B-113D-44C7-8841-AFD111A2F1CB}" type="pres">
      <dgm:prSet presAssocID="{D7DCBFE0-C525-4DD3-99A1-87C11B04D308}" presName="sibTrans" presStyleLbl="bgSibTrans2D1" presStyleIdx="2" presStyleCnt="6"/>
      <dgm:spPr/>
      <dgm:t>
        <a:bodyPr/>
        <a:lstStyle/>
        <a:p>
          <a:endParaRPr lang="es-ES"/>
        </a:p>
      </dgm:t>
    </dgm:pt>
    <dgm:pt modelId="{40C51CD2-2062-4DC6-9B38-B1ABB166BAC4}" type="pres">
      <dgm:prSet presAssocID="{7773C797-DD05-4D9B-8DBF-01E5EA867006}" presName="compNode" presStyleCnt="0"/>
      <dgm:spPr/>
    </dgm:pt>
    <dgm:pt modelId="{DF984A24-014E-4C66-96FB-A5904D078622}" type="pres">
      <dgm:prSet presAssocID="{7773C797-DD05-4D9B-8DBF-01E5EA867006}" presName="dummyConnPt" presStyleCnt="0"/>
      <dgm:spPr/>
    </dgm:pt>
    <dgm:pt modelId="{15AFC1CD-E776-47AD-A100-A93495B32501}" type="pres">
      <dgm:prSet presAssocID="{7773C797-DD05-4D9B-8DBF-01E5EA867006}" presName="node" presStyleLbl="node1" presStyleIdx="3" presStyleCnt="7" custLinFactNeighborX="2180" custLinFactNeighborY="16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7CE694-B7D7-498E-B918-B28231CF0ACB}" type="pres">
      <dgm:prSet presAssocID="{755BB923-EAC9-48C8-8E83-E1C2C6D705DA}" presName="sibTrans" presStyleLbl="bgSibTrans2D1" presStyleIdx="3" presStyleCnt="6"/>
      <dgm:spPr/>
      <dgm:t>
        <a:bodyPr/>
        <a:lstStyle/>
        <a:p>
          <a:endParaRPr lang="es-ES"/>
        </a:p>
      </dgm:t>
    </dgm:pt>
    <dgm:pt modelId="{0812842C-1450-4BC5-8A9B-8C70F24ED479}" type="pres">
      <dgm:prSet presAssocID="{1C23980A-AD55-4076-B678-741DDDD5576E}" presName="compNode" presStyleCnt="0"/>
      <dgm:spPr/>
    </dgm:pt>
    <dgm:pt modelId="{DF3D5CC4-5436-493D-A563-E8975786D7D0}" type="pres">
      <dgm:prSet presAssocID="{1C23980A-AD55-4076-B678-741DDDD5576E}" presName="dummyConnPt" presStyleCnt="0"/>
      <dgm:spPr/>
    </dgm:pt>
    <dgm:pt modelId="{32B9B43B-994C-4CED-9F37-FC08E6089ABE}" type="pres">
      <dgm:prSet presAssocID="{1C23980A-AD55-4076-B678-741DDDD5576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99D334-FD5F-4F17-816E-E1600BDAEA8D}" type="pres">
      <dgm:prSet presAssocID="{E55AC089-C03B-4C17-B305-46C2AE265396}" presName="sibTrans" presStyleLbl="bgSibTrans2D1" presStyleIdx="4" presStyleCnt="6"/>
      <dgm:spPr/>
      <dgm:t>
        <a:bodyPr/>
        <a:lstStyle/>
        <a:p>
          <a:endParaRPr lang="es-ES"/>
        </a:p>
      </dgm:t>
    </dgm:pt>
    <dgm:pt modelId="{102A797D-EA18-41DE-BEE7-7F0B8C5BE3DF}" type="pres">
      <dgm:prSet presAssocID="{B8EF7698-12CD-4098-B646-1E28A9F0CD0A}" presName="compNode" presStyleCnt="0"/>
      <dgm:spPr/>
    </dgm:pt>
    <dgm:pt modelId="{9F062DC1-BECB-4656-86A8-E08CDE8B250C}" type="pres">
      <dgm:prSet presAssocID="{B8EF7698-12CD-4098-B646-1E28A9F0CD0A}" presName="dummyConnPt" presStyleCnt="0"/>
      <dgm:spPr/>
    </dgm:pt>
    <dgm:pt modelId="{EBF0A190-19C3-4373-A8D3-9C166D029E81}" type="pres">
      <dgm:prSet presAssocID="{B8EF7698-12CD-4098-B646-1E28A9F0CD0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B72822-8CA4-4273-AC06-DDA9FD23181B}" type="pres">
      <dgm:prSet presAssocID="{FCA8CF53-1805-4849-9302-8CE7F5FE682D}" presName="sibTrans" presStyleLbl="bgSibTrans2D1" presStyleIdx="5" presStyleCnt="6"/>
      <dgm:spPr/>
      <dgm:t>
        <a:bodyPr/>
        <a:lstStyle/>
        <a:p>
          <a:endParaRPr lang="es-ES"/>
        </a:p>
      </dgm:t>
    </dgm:pt>
    <dgm:pt modelId="{1BACFDA0-B3E0-45BE-AA80-E73FFEDF6B7C}" type="pres">
      <dgm:prSet presAssocID="{1EF798DF-8818-4180-BBB6-F7FD3AA12CFA}" presName="compNode" presStyleCnt="0"/>
      <dgm:spPr/>
    </dgm:pt>
    <dgm:pt modelId="{E50DB0E6-EFE9-4255-AF93-E2DC171640F7}" type="pres">
      <dgm:prSet presAssocID="{1EF798DF-8818-4180-BBB6-F7FD3AA12CFA}" presName="dummyConnPt" presStyleCnt="0"/>
      <dgm:spPr/>
    </dgm:pt>
    <dgm:pt modelId="{089D0792-1C16-4585-99F3-AB746719EEB5}" type="pres">
      <dgm:prSet presAssocID="{1EF798DF-8818-4180-BBB6-F7FD3AA12CFA}" presName="node" presStyleLbl="node1" presStyleIdx="6" presStyleCnt="7" custScaleY="2332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D867A40-6B3D-4A2B-B4D3-9B2C80CDA70C}" type="presOf" srcId="{1EF798DF-8818-4180-BBB6-F7FD3AA12CFA}" destId="{089D0792-1C16-4585-99F3-AB746719EEB5}" srcOrd="0" destOrd="0" presId="urn:microsoft.com/office/officeart/2005/8/layout/bProcess4"/>
    <dgm:cxn modelId="{D705B54F-61B4-4F55-B682-59BF22A3D9CC}" type="presOf" srcId="{1C23980A-AD55-4076-B678-741DDDD5576E}" destId="{32B9B43B-994C-4CED-9F37-FC08E6089ABE}" srcOrd="0" destOrd="0" presId="urn:microsoft.com/office/officeart/2005/8/layout/bProcess4"/>
    <dgm:cxn modelId="{31B2BFD5-3039-4914-9C54-E5EF4013C183}" srcId="{C4AEF4AB-D436-4C7D-896E-84D83B7BD494}" destId="{1EF798DF-8818-4180-BBB6-F7FD3AA12CFA}" srcOrd="6" destOrd="0" parTransId="{290E4835-BF58-49B6-B74D-51C62E48E3AE}" sibTransId="{10026A11-4125-4DCF-848B-836413239ABC}"/>
    <dgm:cxn modelId="{240E2C78-3C46-4D1C-B056-3CDA28D95982}" type="presOf" srcId="{D6B5A322-AC97-443F-96CF-E03878F98CFE}" destId="{28BD19C0-88E3-441E-BDC4-1C26C1C65B30}" srcOrd="0" destOrd="0" presId="urn:microsoft.com/office/officeart/2005/8/layout/bProcess4"/>
    <dgm:cxn modelId="{B78A8AC3-1184-40AF-9D85-6B62176E53A6}" srcId="{C4AEF4AB-D436-4C7D-896E-84D83B7BD494}" destId="{7EA4A77C-E646-4116-917F-34199287D18F}" srcOrd="0" destOrd="0" parTransId="{60A6997F-EF7F-4598-A372-CD1DDBB09606}" sibTransId="{D6B5A322-AC97-443F-96CF-E03878F98CFE}"/>
    <dgm:cxn modelId="{7E79E25C-583B-4665-83EF-84574069450C}" type="presOf" srcId="{B8EF7698-12CD-4098-B646-1E28A9F0CD0A}" destId="{EBF0A190-19C3-4373-A8D3-9C166D029E81}" srcOrd="0" destOrd="0" presId="urn:microsoft.com/office/officeart/2005/8/layout/bProcess4"/>
    <dgm:cxn modelId="{0CBBCE5A-AC85-4464-9ACC-68CE203A84E1}" type="presOf" srcId="{FCA8CF53-1805-4849-9302-8CE7F5FE682D}" destId="{DCB72822-8CA4-4273-AC06-DDA9FD23181B}" srcOrd="0" destOrd="0" presId="urn:microsoft.com/office/officeart/2005/8/layout/bProcess4"/>
    <dgm:cxn modelId="{A969BF1A-4117-4BDD-9A6E-DD7D607AE586}" srcId="{C4AEF4AB-D436-4C7D-896E-84D83B7BD494}" destId="{B8EF7698-12CD-4098-B646-1E28A9F0CD0A}" srcOrd="5" destOrd="0" parTransId="{573807C9-2377-439A-846D-00A0FE4BA716}" sibTransId="{FCA8CF53-1805-4849-9302-8CE7F5FE682D}"/>
    <dgm:cxn modelId="{BB802BED-F21F-4157-B187-699FA470D951}" type="presOf" srcId="{0CDF596A-9EA9-4C6D-B3A5-191C1B5C8C3E}" destId="{29687F22-4C4C-4438-9EC4-F0B902369B87}" srcOrd="0" destOrd="0" presId="urn:microsoft.com/office/officeart/2005/8/layout/bProcess4"/>
    <dgm:cxn modelId="{88B41886-2277-4272-98BC-F7F1B2799290}" type="presOf" srcId="{7EA4A77C-E646-4116-917F-34199287D18F}" destId="{816F4EFD-D0A3-4AB9-9B48-BF44D6A6F6BC}" srcOrd="0" destOrd="0" presId="urn:microsoft.com/office/officeart/2005/8/layout/bProcess4"/>
    <dgm:cxn modelId="{DAFD34FF-0D15-4461-B001-3849318C857D}" srcId="{C4AEF4AB-D436-4C7D-896E-84D83B7BD494}" destId="{EC52476B-1A7D-4DC7-88D6-4A6C5043EAB8}" srcOrd="2" destOrd="0" parTransId="{DE104AFF-A4DC-4713-9A00-4D587AE26F5D}" sibTransId="{D7DCBFE0-C525-4DD3-99A1-87C11B04D308}"/>
    <dgm:cxn modelId="{E79C9977-6BB9-42F1-A86B-986B0692DF24}" type="presOf" srcId="{C4AEF4AB-D436-4C7D-896E-84D83B7BD494}" destId="{5D83301F-2D59-4586-9ACD-B7E641121A84}" srcOrd="0" destOrd="0" presId="urn:microsoft.com/office/officeart/2005/8/layout/bProcess4"/>
    <dgm:cxn modelId="{E0E04689-7731-47E1-9628-F200F8AED039}" type="presOf" srcId="{EB83D33F-7A59-431D-B528-A5BB840342F3}" destId="{8FAE0407-A61F-4E55-AE34-1CBBBE852C2F}" srcOrd="0" destOrd="0" presId="urn:microsoft.com/office/officeart/2005/8/layout/bProcess4"/>
    <dgm:cxn modelId="{57A15A72-9222-45B4-B87B-40B9C5F570BC}" srcId="{C4AEF4AB-D436-4C7D-896E-84D83B7BD494}" destId="{7773C797-DD05-4D9B-8DBF-01E5EA867006}" srcOrd="3" destOrd="0" parTransId="{C4FCA66E-F303-4437-92CF-79B8D93F2366}" sibTransId="{755BB923-EAC9-48C8-8E83-E1C2C6D705DA}"/>
    <dgm:cxn modelId="{D8C4B19B-C58E-4480-94BE-5D734AD07736}" type="presOf" srcId="{E55AC089-C03B-4C17-B305-46C2AE265396}" destId="{3F99D334-FD5F-4F17-816E-E1600BDAEA8D}" srcOrd="0" destOrd="0" presId="urn:microsoft.com/office/officeart/2005/8/layout/bProcess4"/>
    <dgm:cxn modelId="{4AEB46A5-F0E4-47C4-B5A4-64FF30C3EF83}" type="presOf" srcId="{D7DCBFE0-C525-4DD3-99A1-87C11B04D308}" destId="{C61E035B-113D-44C7-8841-AFD111A2F1CB}" srcOrd="0" destOrd="0" presId="urn:microsoft.com/office/officeart/2005/8/layout/bProcess4"/>
    <dgm:cxn modelId="{E8E23ABA-55DA-40A7-96E3-0252DB54A62D}" srcId="{C4AEF4AB-D436-4C7D-896E-84D83B7BD494}" destId="{EB83D33F-7A59-431D-B528-A5BB840342F3}" srcOrd="1" destOrd="0" parTransId="{A21142B4-ED8C-4B97-9F5F-602207183CA2}" sibTransId="{0CDF596A-9EA9-4C6D-B3A5-191C1B5C8C3E}"/>
    <dgm:cxn modelId="{AF86D5FB-1812-4A36-B56E-594884200701}" type="presOf" srcId="{EC52476B-1A7D-4DC7-88D6-4A6C5043EAB8}" destId="{368FD0E9-4BD8-4F42-BD6D-F3D639457BF2}" srcOrd="0" destOrd="0" presId="urn:microsoft.com/office/officeart/2005/8/layout/bProcess4"/>
    <dgm:cxn modelId="{2C81F27B-BBCF-4E7B-99A6-894C52EDD3AD}" type="presOf" srcId="{7773C797-DD05-4D9B-8DBF-01E5EA867006}" destId="{15AFC1CD-E776-47AD-A100-A93495B32501}" srcOrd="0" destOrd="0" presId="urn:microsoft.com/office/officeart/2005/8/layout/bProcess4"/>
    <dgm:cxn modelId="{3BB4ADAD-DEDB-43F2-9DDB-940014D2399B}" type="presOf" srcId="{755BB923-EAC9-48C8-8E83-E1C2C6D705DA}" destId="{5B7CE694-B7D7-498E-B918-B28231CF0ACB}" srcOrd="0" destOrd="0" presId="urn:microsoft.com/office/officeart/2005/8/layout/bProcess4"/>
    <dgm:cxn modelId="{F0071E3A-6462-498F-B7E9-422EDE93387C}" srcId="{C4AEF4AB-D436-4C7D-896E-84D83B7BD494}" destId="{1C23980A-AD55-4076-B678-741DDDD5576E}" srcOrd="4" destOrd="0" parTransId="{12F57FA4-4AD4-4610-8F6F-CA81B5CA51F2}" sibTransId="{E55AC089-C03B-4C17-B305-46C2AE265396}"/>
    <dgm:cxn modelId="{DBFADC62-E5B6-45E8-AABA-BE0196ED93AD}" type="presParOf" srcId="{5D83301F-2D59-4586-9ACD-B7E641121A84}" destId="{1AE2691B-BF0B-46BA-B9B5-A7C3BD6201E8}" srcOrd="0" destOrd="0" presId="urn:microsoft.com/office/officeart/2005/8/layout/bProcess4"/>
    <dgm:cxn modelId="{5D011D9C-2852-4007-915D-5A366F8E87DC}" type="presParOf" srcId="{1AE2691B-BF0B-46BA-B9B5-A7C3BD6201E8}" destId="{169791CD-E95C-4057-8A80-402477E75E95}" srcOrd="0" destOrd="0" presId="urn:microsoft.com/office/officeart/2005/8/layout/bProcess4"/>
    <dgm:cxn modelId="{F1C00FC4-3DEF-40B0-AA88-195143060459}" type="presParOf" srcId="{1AE2691B-BF0B-46BA-B9B5-A7C3BD6201E8}" destId="{816F4EFD-D0A3-4AB9-9B48-BF44D6A6F6BC}" srcOrd="1" destOrd="0" presId="urn:microsoft.com/office/officeart/2005/8/layout/bProcess4"/>
    <dgm:cxn modelId="{963711C3-BB27-4CD0-8C8E-773ABFAEBCC2}" type="presParOf" srcId="{5D83301F-2D59-4586-9ACD-B7E641121A84}" destId="{28BD19C0-88E3-441E-BDC4-1C26C1C65B30}" srcOrd="1" destOrd="0" presId="urn:microsoft.com/office/officeart/2005/8/layout/bProcess4"/>
    <dgm:cxn modelId="{B0967B7B-3911-48D4-9F9B-720FBA6FBB00}" type="presParOf" srcId="{5D83301F-2D59-4586-9ACD-B7E641121A84}" destId="{63F50958-8674-4C81-8B78-73BA15689B0B}" srcOrd="2" destOrd="0" presId="urn:microsoft.com/office/officeart/2005/8/layout/bProcess4"/>
    <dgm:cxn modelId="{16580FA7-B0D9-4B68-B293-F337D587EFC8}" type="presParOf" srcId="{63F50958-8674-4C81-8B78-73BA15689B0B}" destId="{1C19F55A-FA71-48B8-9E80-7411A517E419}" srcOrd="0" destOrd="0" presId="urn:microsoft.com/office/officeart/2005/8/layout/bProcess4"/>
    <dgm:cxn modelId="{6F1F94EA-F421-420E-8A59-148D6E226045}" type="presParOf" srcId="{63F50958-8674-4C81-8B78-73BA15689B0B}" destId="{8FAE0407-A61F-4E55-AE34-1CBBBE852C2F}" srcOrd="1" destOrd="0" presId="urn:microsoft.com/office/officeart/2005/8/layout/bProcess4"/>
    <dgm:cxn modelId="{9C5B1EE9-CA2D-4F7D-A281-AFDDF33AFEDB}" type="presParOf" srcId="{5D83301F-2D59-4586-9ACD-B7E641121A84}" destId="{29687F22-4C4C-4438-9EC4-F0B902369B87}" srcOrd="3" destOrd="0" presId="urn:microsoft.com/office/officeart/2005/8/layout/bProcess4"/>
    <dgm:cxn modelId="{D1333576-9F97-4A26-B041-964C9A12E895}" type="presParOf" srcId="{5D83301F-2D59-4586-9ACD-B7E641121A84}" destId="{0D3BB490-92AE-42E5-BD64-7C9D58B13EE7}" srcOrd="4" destOrd="0" presId="urn:microsoft.com/office/officeart/2005/8/layout/bProcess4"/>
    <dgm:cxn modelId="{5ED08169-0432-46E7-B67B-525EBC58D02B}" type="presParOf" srcId="{0D3BB490-92AE-42E5-BD64-7C9D58B13EE7}" destId="{3F1ABA5C-125A-443A-98BC-7F2734308CAB}" srcOrd="0" destOrd="0" presId="urn:microsoft.com/office/officeart/2005/8/layout/bProcess4"/>
    <dgm:cxn modelId="{D7D93D99-D452-47DD-A6FF-04666DF27D78}" type="presParOf" srcId="{0D3BB490-92AE-42E5-BD64-7C9D58B13EE7}" destId="{368FD0E9-4BD8-4F42-BD6D-F3D639457BF2}" srcOrd="1" destOrd="0" presId="urn:microsoft.com/office/officeart/2005/8/layout/bProcess4"/>
    <dgm:cxn modelId="{24D68C8E-7044-4641-AB32-F41D6D928A84}" type="presParOf" srcId="{5D83301F-2D59-4586-9ACD-B7E641121A84}" destId="{C61E035B-113D-44C7-8841-AFD111A2F1CB}" srcOrd="5" destOrd="0" presId="urn:microsoft.com/office/officeart/2005/8/layout/bProcess4"/>
    <dgm:cxn modelId="{95B6E562-F097-4C9B-A5B4-C93B192FF1EC}" type="presParOf" srcId="{5D83301F-2D59-4586-9ACD-B7E641121A84}" destId="{40C51CD2-2062-4DC6-9B38-B1ABB166BAC4}" srcOrd="6" destOrd="0" presId="urn:microsoft.com/office/officeart/2005/8/layout/bProcess4"/>
    <dgm:cxn modelId="{4B2788C9-A743-4324-AEE7-F68265604784}" type="presParOf" srcId="{40C51CD2-2062-4DC6-9B38-B1ABB166BAC4}" destId="{DF984A24-014E-4C66-96FB-A5904D078622}" srcOrd="0" destOrd="0" presId="urn:microsoft.com/office/officeart/2005/8/layout/bProcess4"/>
    <dgm:cxn modelId="{5AF7CD2E-3054-4210-B287-00FF7C87EB63}" type="presParOf" srcId="{40C51CD2-2062-4DC6-9B38-B1ABB166BAC4}" destId="{15AFC1CD-E776-47AD-A100-A93495B32501}" srcOrd="1" destOrd="0" presId="urn:microsoft.com/office/officeart/2005/8/layout/bProcess4"/>
    <dgm:cxn modelId="{F1443413-2B38-4824-AE21-E24A0900C0AA}" type="presParOf" srcId="{5D83301F-2D59-4586-9ACD-B7E641121A84}" destId="{5B7CE694-B7D7-498E-B918-B28231CF0ACB}" srcOrd="7" destOrd="0" presId="urn:microsoft.com/office/officeart/2005/8/layout/bProcess4"/>
    <dgm:cxn modelId="{73240E3C-F388-4C70-B450-1DF9506CCCB0}" type="presParOf" srcId="{5D83301F-2D59-4586-9ACD-B7E641121A84}" destId="{0812842C-1450-4BC5-8A9B-8C70F24ED479}" srcOrd="8" destOrd="0" presId="urn:microsoft.com/office/officeart/2005/8/layout/bProcess4"/>
    <dgm:cxn modelId="{FF171620-9DA9-4BD5-A633-38FF92577DD7}" type="presParOf" srcId="{0812842C-1450-4BC5-8A9B-8C70F24ED479}" destId="{DF3D5CC4-5436-493D-A563-E8975786D7D0}" srcOrd="0" destOrd="0" presId="urn:microsoft.com/office/officeart/2005/8/layout/bProcess4"/>
    <dgm:cxn modelId="{EA366383-9416-4869-A166-885B1825B789}" type="presParOf" srcId="{0812842C-1450-4BC5-8A9B-8C70F24ED479}" destId="{32B9B43B-994C-4CED-9F37-FC08E6089ABE}" srcOrd="1" destOrd="0" presId="urn:microsoft.com/office/officeart/2005/8/layout/bProcess4"/>
    <dgm:cxn modelId="{033A9C25-7276-43B4-ADBF-A64F73A2DC3A}" type="presParOf" srcId="{5D83301F-2D59-4586-9ACD-B7E641121A84}" destId="{3F99D334-FD5F-4F17-816E-E1600BDAEA8D}" srcOrd="9" destOrd="0" presId="urn:microsoft.com/office/officeart/2005/8/layout/bProcess4"/>
    <dgm:cxn modelId="{E2FA1062-6671-47EF-8390-16FAAA6D56A2}" type="presParOf" srcId="{5D83301F-2D59-4586-9ACD-B7E641121A84}" destId="{102A797D-EA18-41DE-BEE7-7F0B8C5BE3DF}" srcOrd="10" destOrd="0" presId="urn:microsoft.com/office/officeart/2005/8/layout/bProcess4"/>
    <dgm:cxn modelId="{8E4AC0BB-01D3-46D5-B6D1-456601EE398D}" type="presParOf" srcId="{102A797D-EA18-41DE-BEE7-7F0B8C5BE3DF}" destId="{9F062DC1-BECB-4656-86A8-E08CDE8B250C}" srcOrd="0" destOrd="0" presId="urn:microsoft.com/office/officeart/2005/8/layout/bProcess4"/>
    <dgm:cxn modelId="{EBA685C7-7403-41E6-9B40-65432BF81E81}" type="presParOf" srcId="{102A797D-EA18-41DE-BEE7-7F0B8C5BE3DF}" destId="{EBF0A190-19C3-4373-A8D3-9C166D029E81}" srcOrd="1" destOrd="0" presId="urn:microsoft.com/office/officeart/2005/8/layout/bProcess4"/>
    <dgm:cxn modelId="{502A22EA-50CA-431B-9D2C-1259E2BA43B3}" type="presParOf" srcId="{5D83301F-2D59-4586-9ACD-B7E641121A84}" destId="{DCB72822-8CA4-4273-AC06-DDA9FD23181B}" srcOrd="11" destOrd="0" presId="urn:microsoft.com/office/officeart/2005/8/layout/bProcess4"/>
    <dgm:cxn modelId="{ADC7465F-D1F5-4215-9EFA-927AC2DAAEDD}" type="presParOf" srcId="{5D83301F-2D59-4586-9ACD-B7E641121A84}" destId="{1BACFDA0-B3E0-45BE-AA80-E73FFEDF6B7C}" srcOrd="12" destOrd="0" presId="urn:microsoft.com/office/officeart/2005/8/layout/bProcess4"/>
    <dgm:cxn modelId="{FE672283-52B6-42E8-917D-FEC116F3BDB0}" type="presParOf" srcId="{1BACFDA0-B3E0-45BE-AA80-E73FFEDF6B7C}" destId="{E50DB0E6-EFE9-4255-AF93-E2DC171640F7}" srcOrd="0" destOrd="0" presId="urn:microsoft.com/office/officeart/2005/8/layout/bProcess4"/>
    <dgm:cxn modelId="{A20754A6-9BE2-49E0-B214-9E348A55C480}" type="presParOf" srcId="{1BACFDA0-B3E0-45BE-AA80-E73FFEDF6B7C}" destId="{089D0792-1C16-4585-99F3-AB746719EEB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258C01-C06C-4311-9376-F6C345E90557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16AD3DE-1EC1-4B7E-89CB-BFA08BBF9AE0}">
      <dgm:prSet/>
      <dgm:spPr/>
      <dgm:t>
        <a:bodyPr/>
        <a:lstStyle/>
        <a:p>
          <a:pPr rtl="0"/>
          <a:r>
            <a:rPr lang="es-ES" dirty="0" smtClean="0"/>
            <a:t>Inexistencia de límites</a:t>
          </a:r>
          <a:endParaRPr lang="es-ES" dirty="0"/>
        </a:p>
      </dgm:t>
    </dgm:pt>
    <dgm:pt modelId="{405BA210-2D32-435F-AEDB-9C9CDC09853B}" type="parTrans" cxnId="{CB15CE3F-D0CF-433D-B8F2-AFA9D8320D35}">
      <dgm:prSet/>
      <dgm:spPr/>
      <dgm:t>
        <a:bodyPr/>
        <a:lstStyle/>
        <a:p>
          <a:endParaRPr lang="es-ES"/>
        </a:p>
      </dgm:t>
    </dgm:pt>
    <dgm:pt modelId="{B66FFA16-2328-43E3-9EF6-AFACB497424D}" type="sibTrans" cxnId="{CB15CE3F-D0CF-433D-B8F2-AFA9D8320D35}">
      <dgm:prSet/>
      <dgm:spPr/>
      <dgm:t>
        <a:bodyPr/>
        <a:lstStyle/>
        <a:p>
          <a:endParaRPr lang="es-ES"/>
        </a:p>
      </dgm:t>
    </dgm:pt>
    <dgm:pt modelId="{F646C159-CCBB-4CF7-90A1-B397FFE02AAA}">
      <dgm:prSet/>
      <dgm:spPr/>
      <dgm:t>
        <a:bodyPr/>
        <a:lstStyle/>
        <a:p>
          <a:pPr rtl="0"/>
          <a:r>
            <a:rPr lang="es-ES" dirty="0" smtClean="0"/>
            <a:t>Generalización </a:t>
          </a:r>
          <a:r>
            <a:rPr lang="es-ES" smtClean="0"/>
            <a:t>de subempleo</a:t>
          </a:r>
          <a:endParaRPr lang="es-ES" dirty="0"/>
        </a:p>
      </dgm:t>
    </dgm:pt>
    <dgm:pt modelId="{9A9BFFBF-421C-43CA-AE48-4BE3FF835569}" type="parTrans" cxnId="{40475087-1A77-4FB0-B445-51F7852BAA88}">
      <dgm:prSet/>
      <dgm:spPr/>
      <dgm:t>
        <a:bodyPr/>
        <a:lstStyle/>
        <a:p>
          <a:endParaRPr lang="es-ES"/>
        </a:p>
      </dgm:t>
    </dgm:pt>
    <dgm:pt modelId="{2EEF549F-CB35-446C-89C7-5A759B66F423}" type="sibTrans" cxnId="{40475087-1A77-4FB0-B445-51F7852BAA88}">
      <dgm:prSet/>
      <dgm:spPr/>
      <dgm:t>
        <a:bodyPr/>
        <a:lstStyle/>
        <a:p>
          <a:endParaRPr lang="es-ES"/>
        </a:p>
      </dgm:t>
    </dgm:pt>
    <dgm:pt modelId="{0D61F936-38F2-43B9-A426-10CADE1B0F1E}">
      <dgm:prSet/>
      <dgm:spPr/>
      <dgm:t>
        <a:bodyPr/>
        <a:lstStyle/>
        <a:p>
          <a:pPr rtl="0"/>
          <a:endParaRPr lang="es-ES" dirty="0"/>
        </a:p>
      </dgm:t>
    </dgm:pt>
    <dgm:pt modelId="{69EDAB9D-957F-421D-98E4-4EB0731AE36B}" type="parTrans" cxnId="{8DA19893-0DCB-446A-9C6C-051B0A3A25CD}">
      <dgm:prSet/>
      <dgm:spPr/>
      <dgm:t>
        <a:bodyPr/>
        <a:lstStyle/>
        <a:p>
          <a:endParaRPr lang="es-ES"/>
        </a:p>
      </dgm:t>
    </dgm:pt>
    <dgm:pt modelId="{152B4E9A-4820-4937-99EA-0366AFEC61E1}" type="sibTrans" cxnId="{8DA19893-0DCB-446A-9C6C-051B0A3A25CD}">
      <dgm:prSet/>
      <dgm:spPr/>
      <dgm:t>
        <a:bodyPr/>
        <a:lstStyle/>
        <a:p>
          <a:endParaRPr lang="es-ES"/>
        </a:p>
      </dgm:t>
    </dgm:pt>
    <dgm:pt modelId="{32B0985B-4A76-4473-B612-6A5FEFA129F4}">
      <dgm:prSet/>
      <dgm:spPr/>
      <dgm:t>
        <a:bodyPr/>
        <a:lstStyle/>
        <a:p>
          <a:pPr rtl="0"/>
          <a:endParaRPr lang="es-ES" dirty="0"/>
        </a:p>
      </dgm:t>
    </dgm:pt>
    <dgm:pt modelId="{398CA163-3E0A-4E9D-B701-755BDAD6B1AE}" type="parTrans" cxnId="{AB2D0615-9C01-4DA7-B1BA-4E94369C6FE7}">
      <dgm:prSet/>
      <dgm:spPr/>
      <dgm:t>
        <a:bodyPr/>
        <a:lstStyle/>
        <a:p>
          <a:endParaRPr lang="es-ES"/>
        </a:p>
      </dgm:t>
    </dgm:pt>
    <dgm:pt modelId="{49B04DE6-00FD-45BD-AFEE-C33473CC1989}" type="sibTrans" cxnId="{AB2D0615-9C01-4DA7-B1BA-4E94369C6FE7}">
      <dgm:prSet/>
      <dgm:spPr/>
      <dgm:t>
        <a:bodyPr/>
        <a:lstStyle/>
        <a:p>
          <a:endParaRPr lang="es-ES"/>
        </a:p>
      </dgm:t>
    </dgm:pt>
    <dgm:pt modelId="{80874C5F-ADEF-4C37-93B7-64A7B6C67177}">
      <dgm:prSet/>
      <dgm:spPr/>
      <dgm:t>
        <a:bodyPr/>
        <a:lstStyle/>
        <a:p>
          <a:pPr rtl="0"/>
          <a:endParaRPr lang="es-ES" dirty="0"/>
        </a:p>
      </dgm:t>
    </dgm:pt>
    <dgm:pt modelId="{02C65B8A-CE05-40B4-AF78-85ED2C31C357}" type="parTrans" cxnId="{D8E530AA-9550-4130-A747-8DF5B5725B51}">
      <dgm:prSet/>
      <dgm:spPr/>
      <dgm:t>
        <a:bodyPr/>
        <a:lstStyle/>
        <a:p>
          <a:endParaRPr lang="es-ES"/>
        </a:p>
      </dgm:t>
    </dgm:pt>
    <dgm:pt modelId="{5FBFC6AE-346B-4B71-A378-1CC3A64FD297}" type="sibTrans" cxnId="{D8E530AA-9550-4130-A747-8DF5B5725B51}">
      <dgm:prSet/>
      <dgm:spPr/>
      <dgm:t>
        <a:bodyPr/>
        <a:lstStyle/>
        <a:p>
          <a:endParaRPr lang="es-ES"/>
        </a:p>
      </dgm:t>
    </dgm:pt>
    <dgm:pt modelId="{E87571E4-8B7D-4F39-8F8B-C9DD28E9E7C9}">
      <dgm:prSet/>
      <dgm:spPr/>
      <dgm:t>
        <a:bodyPr/>
        <a:lstStyle/>
        <a:p>
          <a:endParaRPr lang="es-ES"/>
        </a:p>
      </dgm:t>
    </dgm:pt>
    <dgm:pt modelId="{2DA16712-1865-4BA5-A2EC-D9A8F573DE75}" type="parTrans" cxnId="{EA77C9D1-6E06-4C78-AEDE-A434DC4B23C0}">
      <dgm:prSet/>
      <dgm:spPr/>
      <dgm:t>
        <a:bodyPr/>
        <a:lstStyle/>
        <a:p>
          <a:endParaRPr lang="es-ES"/>
        </a:p>
      </dgm:t>
    </dgm:pt>
    <dgm:pt modelId="{4ADD89EB-D4B7-4BF2-932F-CB5C072011B3}" type="sibTrans" cxnId="{EA77C9D1-6E06-4C78-AEDE-A434DC4B23C0}">
      <dgm:prSet/>
      <dgm:spPr/>
      <dgm:t>
        <a:bodyPr/>
        <a:lstStyle/>
        <a:p>
          <a:endParaRPr lang="es-ES"/>
        </a:p>
      </dgm:t>
    </dgm:pt>
    <dgm:pt modelId="{6A8025CB-5623-4AAB-A99E-E106D96E61D3}">
      <dgm:prSet/>
      <dgm:spPr/>
      <dgm:t>
        <a:bodyPr/>
        <a:lstStyle/>
        <a:p>
          <a:endParaRPr lang="es-ES"/>
        </a:p>
      </dgm:t>
    </dgm:pt>
    <dgm:pt modelId="{86115D57-5C5F-4936-A61B-96D272B2000B}" type="sibTrans" cxnId="{E099F415-5029-4FF6-A157-3E3E9F4401EC}">
      <dgm:prSet/>
      <dgm:spPr/>
      <dgm:t>
        <a:bodyPr/>
        <a:lstStyle/>
        <a:p>
          <a:endParaRPr lang="es-ES"/>
        </a:p>
      </dgm:t>
    </dgm:pt>
    <dgm:pt modelId="{21AA2F93-8195-4A7B-A65F-5E3C4D1D1A02}" type="parTrans" cxnId="{E099F415-5029-4FF6-A157-3E3E9F4401EC}">
      <dgm:prSet/>
      <dgm:spPr/>
      <dgm:t>
        <a:bodyPr/>
        <a:lstStyle/>
        <a:p>
          <a:endParaRPr lang="es-ES"/>
        </a:p>
      </dgm:t>
    </dgm:pt>
    <dgm:pt modelId="{E74D22D7-1DB7-48FF-9200-F3B5E71959D5}" type="pres">
      <dgm:prSet presAssocID="{CF258C01-C06C-4311-9376-F6C345E9055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96CFBF-6495-4287-857C-25F2F6DD9308}" type="pres">
      <dgm:prSet presAssocID="{CF258C01-C06C-4311-9376-F6C345E90557}" presName="ribbon" presStyleLbl="node1" presStyleIdx="0" presStyleCnt="1"/>
      <dgm:spPr/>
    </dgm:pt>
    <dgm:pt modelId="{F1CEC496-E9A6-4293-BC4F-16980378F1AB}" type="pres">
      <dgm:prSet presAssocID="{CF258C01-C06C-4311-9376-F6C345E9055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4F69C9-A45D-48B4-BD21-DDCC987C203F}" type="pres">
      <dgm:prSet presAssocID="{CF258C01-C06C-4311-9376-F6C345E9055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2D0615-9C01-4DA7-B1BA-4E94369C6FE7}" srcId="{CF258C01-C06C-4311-9376-F6C345E90557}" destId="{32B0985B-4A76-4473-B612-6A5FEFA129F4}" srcOrd="4" destOrd="0" parTransId="{398CA163-3E0A-4E9D-B701-755BDAD6B1AE}" sibTransId="{49B04DE6-00FD-45BD-AFEE-C33473CC1989}"/>
    <dgm:cxn modelId="{75009FE7-20F6-4E1E-B6D1-F52E2DA3A1C6}" type="presOf" srcId="{816AD3DE-1EC1-4B7E-89CB-BFA08BBF9AE0}" destId="{F1CEC496-E9A6-4293-BC4F-16980378F1AB}" srcOrd="0" destOrd="0" presId="urn:microsoft.com/office/officeart/2005/8/layout/arrow6"/>
    <dgm:cxn modelId="{CB15CE3F-D0CF-433D-B8F2-AFA9D8320D35}" srcId="{CF258C01-C06C-4311-9376-F6C345E90557}" destId="{816AD3DE-1EC1-4B7E-89CB-BFA08BBF9AE0}" srcOrd="0" destOrd="0" parTransId="{405BA210-2D32-435F-AEDB-9C9CDC09853B}" sibTransId="{B66FFA16-2328-43E3-9EF6-AFACB497424D}"/>
    <dgm:cxn modelId="{40475087-1A77-4FB0-B445-51F7852BAA88}" srcId="{CF258C01-C06C-4311-9376-F6C345E90557}" destId="{F646C159-CCBB-4CF7-90A1-B397FFE02AAA}" srcOrd="1" destOrd="0" parTransId="{9A9BFFBF-421C-43CA-AE48-4BE3FF835569}" sibTransId="{2EEF549F-CB35-446C-89C7-5A759B66F423}"/>
    <dgm:cxn modelId="{EA77C9D1-6E06-4C78-AEDE-A434DC4B23C0}" srcId="{CF258C01-C06C-4311-9376-F6C345E90557}" destId="{E87571E4-8B7D-4F39-8F8B-C9DD28E9E7C9}" srcOrd="6" destOrd="0" parTransId="{2DA16712-1865-4BA5-A2EC-D9A8F573DE75}" sibTransId="{4ADD89EB-D4B7-4BF2-932F-CB5C072011B3}"/>
    <dgm:cxn modelId="{E099F415-5029-4FF6-A157-3E3E9F4401EC}" srcId="{CF258C01-C06C-4311-9376-F6C345E90557}" destId="{6A8025CB-5623-4AAB-A99E-E106D96E61D3}" srcOrd="2" destOrd="0" parTransId="{21AA2F93-8195-4A7B-A65F-5E3C4D1D1A02}" sibTransId="{86115D57-5C5F-4936-A61B-96D272B2000B}"/>
    <dgm:cxn modelId="{23EFF169-4859-4974-B292-2257B682DF26}" type="presOf" srcId="{F646C159-CCBB-4CF7-90A1-B397FFE02AAA}" destId="{484F69C9-A45D-48B4-BD21-DDCC987C203F}" srcOrd="0" destOrd="0" presId="urn:microsoft.com/office/officeart/2005/8/layout/arrow6"/>
    <dgm:cxn modelId="{8DA19893-0DCB-446A-9C6C-051B0A3A25CD}" srcId="{CF258C01-C06C-4311-9376-F6C345E90557}" destId="{0D61F936-38F2-43B9-A426-10CADE1B0F1E}" srcOrd="3" destOrd="0" parTransId="{69EDAB9D-957F-421D-98E4-4EB0731AE36B}" sibTransId="{152B4E9A-4820-4937-99EA-0366AFEC61E1}"/>
    <dgm:cxn modelId="{2D02BD7F-0330-4E21-91AE-3B9EA8C49882}" type="presOf" srcId="{CF258C01-C06C-4311-9376-F6C345E90557}" destId="{E74D22D7-1DB7-48FF-9200-F3B5E71959D5}" srcOrd="0" destOrd="0" presId="urn:microsoft.com/office/officeart/2005/8/layout/arrow6"/>
    <dgm:cxn modelId="{D8E530AA-9550-4130-A747-8DF5B5725B51}" srcId="{CF258C01-C06C-4311-9376-F6C345E90557}" destId="{80874C5F-ADEF-4C37-93B7-64A7B6C67177}" srcOrd="5" destOrd="0" parTransId="{02C65B8A-CE05-40B4-AF78-85ED2C31C357}" sibTransId="{5FBFC6AE-346B-4B71-A378-1CC3A64FD297}"/>
    <dgm:cxn modelId="{A10A864E-EB8B-473B-9FC0-C0EA3E520EC7}" type="presParOf" srcId="{E74D22D7-1DB7-48FF-9200-F3B5E71959D5}" destId="{FD96CFBF-6495-4287-857C-25F2F6DD9308}" srcOrd="0" destOrd="0" presId="urn:microsoft.com/office/officeart/2005/8/layout/arrow6"/>
    <dgm:cxn modelId="{BB2A16D7-3837-43AA-97DC-C4BCEF1E7BCF}" type="presParOf" srcId="{E74D22D7-1DB7-48FF-9200-F3B5E71959D5}" destId="{F1CEC496-E9A6-4293-BC4F-16980378F1AB}" srcOrd="1" destOrd="0" presId="urn:microsoft.com/office/officeart/2005/8/layout/arrow6"/>
    <dgm:cxn modelId="{960B4A1E-A760-4C3A-972C-17109069C78D}" type="presParOf" srcId="{E74D22D7-1DB7-48FF-9200-F3B5E71959D5}" destId="{484F69C9-A45D-48B4-BD21-DDCC987C203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B9A976-4626-45A9-ABFE-DEEB943FD52C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S"/>
        </a:p>
      </dgm:t>
    </dgm:pt>
    <dgm:pt modelId="{ADFDF6B8-57E8-44EC-973A-5D091C70C872}">
      <dgm:prSet/>
      <dgm:spPr/>
      <dgm:t>
        <a:bodyPr/>
        <a:lstStyle/>
        <a:p>
          <a:pPr rtl="0"/>
          <a:r>
            <a:rPr lang="es-E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Plan de lucha contra el empleo irregular y el fraude a la Seguridad Social (abril de 2012).</a:t>
          </a:r>
          <a:endParaRPr lang="es-E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637F7B8-1865-4833-86D2-F27113D4EB86}" type="parTrans" cxnId="{68A4E343-972E-40A9-9B92-70980F55EFB1}">
      <dgm:prSet/>
      <dgm:spPr/>
      <dgm:t>
        <a:bodyPr/>
        <a:lstStyle/>
        <a:p>
          <a:endParaRPr lang="es-ES"/>
        </a:p>
      </dgm:t>
    </dgm:pt>
    <dgm:pt modelId="{A6174B66-DF78-4C4E-99BF-9122F61A2FF3}" type="sibTrans" cxnId="{68A4E343-972E-40A9-9B92-70980F55EFB1}">
      <dgm:prSet/>
      <dgm:spPr/>
      <dgm:t>
        <a:bodyPr/>
        <a:lstStyle/>
        <a:p>
          <a:endParaRPr lang="es-ES"/>
        </a:p>
      </dgm:t>
    </dgm:pt>
    <dgm:pt modelId="{839FE7C4-DC33-4D19-BD96-68A9BFF79377}">
      <dgm:prSet/>
      <dgm:spPr/>
      <dgm:t>
        <a:bodyPr/>
        <a:lstStyle/>
        <a:p>
          <a:pPr rtl="0"/>
          <a:r>
            <a:rPr lang="es-ES" b="1" dirty="0" smtClean="0">
              <a:solidFill>
                <a:schemeClr val="accent1">
                  <a:lumMod val="50000"/>
                </a:schemeClr>
              </a:solidFill>
            </a:rPr>
            <a:t>Ley 13/2012, de 26 de diciembre, de lucha contra el empleo irregular y el fraude a la Seguridad Social.</a:t>
          </a:r>
          <a:endParaRPr lang="es-ES" b="1" dirty="0">
            <a:solidFill>
              <a:schemeClr val="accent1">
                <a:lumMod val="50000"/>
              </a:schemeClr>
            </a:solidFill>
          </a:endParaRPr>
        </a:p>
      </dgm:t>
    </dgm:pt>
    <dgm:pt modelId="{28AEE945-A6A7-488F-840C-00FB06BB876D}" type="parTrans" cxnId="{63109BD2-C4E4-43B5-81B5-A27B391327D2}">
      <dgm:prSet/>
      <dgm:spPr/>
      <dgm:t>
        <a:bodyPr/>
        <a:lstStyle/>
        <a:p>
          <a:endParaRPr lang="es-ES"/>
        </a:p>
      </dgm:t>
    </dgm:pt>
    <dgm:pt modelId="{01460A26-64D9-4849-A762-5342034DFF9D}" type="sibTrans" cxnId="{63109BD2-C4E4-43B5-81B5-A27B391327D2}">
      <dgm:prSet/>
      <dgm:spPr/>
      <dgm:t>
        <a:bodyPr/>
        <a:lstStyle/>
        <a:p>
          <a:endParaRPr lang="es-ES"/>
        </a:p>
      </dgm:t>
    </dgm:pt>
    <dgm:pt modelId="{ABE7EAF5-8589-4B95-A6AC-2A9E420979BF}">
      <dgm:prSet/>
      <dgm:spPr/>
      <dgm:t>
        <a:bodyPr/>
        <a:lstStyle/>
        <a:p>
          <a:pPr rtl="0"/>
          <a:r>
            <a:rPr lang="es-ES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LEY ORGÁNICA 7/2012, DE 27 DE DICIEMBRE, POR LA QUE SE MODIFICA LA LEY ORGÁNICA 10/1995, DE 23 DE NOVIEMBRE, DEL CÓDIGO PENAL EN MATERIA DE TRANSPARENCIA Y LUCHA CONTRA EL FRAUDE FISCAL Y EN LA SEGURIDAD SOCIAL.</a:t>
          </a:r>
          <a:endParaRPr lang="es-ES" b="1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FA995358-F2AC-4C6D-880E-C52B34E29F2D}" type="parTrans" cxnId="{8BDE2BE2-F9B1-4047-BB05-933061000859}">
      <dgm:prSet/>
      <dgm:spPr/>
      <dgm:t>
        <a:bodyPr/>
        <a:lstStyle/>
        <a:p>
          <a:endParaRPr lang="es-ES"/>
        </a:p>
      </dgm:t>
    </dgm:pt>
    <dgm:pt modelId="{5F29F16B-E31B-4E65-B415-80E8957DAC87}" type="sibTrans" cxnId="{8BDE2BE2-F9B1-4047-BB05-933061000859}">
      <dgm:prSet/>
      <dgm:spPr/>
      <dgm:t>
        <a:bodyPr/>
        <a:lstStyle/>
        <a:p>
          <a:endParaRPr lang="es-ES"/>
        </a:p>
      </dgm:t>
    </dgm:pt>
    <dgm:pt modelId="{6BC7E043-CA94-4404-A8DC-5BC82956F2B2}" type="pres">
      <dgm:prSet presAssocID="{9DB9A976-4626-45A9-ABFE-DEEB943FD5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76DBF7-D633-4442-BED3-F83F60E50589}" type="pres">
      <dgm:prSet presAssocID="{ADFDF6B8-57E8-44EC-973A-5D091C70C8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5595C2-9CE9-4487-BB57-696085977A82}" type="pres">
      <dgm:prSet presAssocID="{A6174B66-DF78-4C4E-99BF-9122F61A2FF3}" presName="sibTrans" presStyleCnt="0"/>
      <dgm:spPr/>
    </dgm:pt>
    <dgm:pt modelId="{E32D2DFC-A280-402D-B5A6-F490F4B4BFEB}" type="pres">
      <dgm:prSet presAssocID="{839FE7C4-DC33-4D19-BD96-68A9BFF793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0F2E39-09E7-4FC3-B063-14B9EEBCFD85}" type="pres">
      <dgm:prSet presAssocID="{01460A26-64D9-4849-A762-5342034DFF9D}" presName="sibTrans" presStyleCnt="0"/>
      <dgm:spPr/>
    </dgm:pt>
    <dgm:pt modelId="{9CCA4852-80CF-4D3B-9FA1-6B9E6A5509A5}" type="pres">
      <dgm:prSet presAssocID="{ABE7EAF5-8589-4B95-A6AC-2A9E420979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7E64BB-C573-49F1-BAFA-21A45318869A}" type="presOf" srcId="{ABE7EAF5-8589-4B95-A6AC-2A9E420979BF}" destId="{9CCA4852-80CF-4D3B-9FA1-6B9E6A5509A5}" srcOrd="0" destOrd="0" presId="urn:microsoft.com/office/officeart/2005/8/layout/hList6"/>
    <dgm:cxn modelId="{8BDE2BE2-F9B1-4047-BB05-933061000859}" srcId="{9DB9A976-4626-45A9-ABFE-DEEB943FD52C}" destId="{ABE7EAF5-8589-4B95-A6AC-2A9E420979BF}" srcOrd="2" destOrd="0" parTransId="{FA995358-F2AC-4C6D-880E-C52B34E29F2D}" sibTransId="{5F29F16B-E31B-4E65-B415-80E8957DAC87}"/>
    <dgm:cxn modelId="{A5194AAC-AF7A-4BE9-8D81-10B748C93F2B}" type="presOf" srcId="{9DB9A976-4626-45A9-ABFE-DEEB943FD52C}" destId="{6BC7E043-CA94-4404-A8DC-5BC82956F2B2}" srcOrd="0" destOrd="0" presId="urn:microsoft.com/office/officeart/2005/8/layout/hList6"/>
    <dgm:cxn modelId="{43450703-0AEC-4957-9B19-880E49B0F0B5}" type="presOf" srcId="{839FE7C4-DC33-4D19-BD96-68A9BFF79377}" destId="{E32D2DFC-A280-402D-B5A6-F490F4B4BFEB}" srcOrd="0" destOrd="0" presId="urn:microsoft.com/office/officeart/2005/8/layout/hList6"/>
    <dgm:cxn modelId="{68A4E343-972E-40A9-9B92-70980F55EFB1}" srcId="{9DB9A976-4626-45A9-ABFE-DEEB943FD52C}" destId="{ADFDF6B8-57E8-44EC-973A-5D091C70C872}" srcOrd="0" destOrd="0" parTransId="{A637F7B8-1865-4833-86D2-F27113D4EB86}" sibTransId="{A6174B66-DF78-4C4E-99BF-9122F61A2FF3}"/>
    <dgm:cxn modelId="{63109BD2-C4E4-43B5-81B5-A27B391327D2}" srcId="{9DB9A976-4626-45A9-ABFE-DEEB943FD52C}" destId="{839FE7C4-DC33-4D19-BD96-68A9BFF79377}" srcOrd="1" destOrd="0" parTransId="{28AEE945-A6A7-488F-840C-00FB06BB876D}" sibTransId="{01460A26-64D9-4849-A762-5342034DFF9D}"/>
    <dgm:cxn modelId="{1273FBCF-703D-4B2D-A2C2-E3A5608DEDE7}" type="presOf" srcId="{ADFDF6B8-57E8-44EC-973A-5D091C70C872}" destId="{8F76DBF7-D633-4442-BED3-F83F60E50589}" srcOrd="0" destOrd="0" presId="urn:microsoft.com/office/officeart/2005/8/layout/hList6"/>
    <dgm:cxn modelId="{2A157DC4-1D7A-48AE-A8A1-12835C9EC273}" type="presParOf" srcId="{6BC7E043-CA94-4404-A8DC-5BC82956F2B2}" destId="{8F76DBF7-D633-4442-BED3-F83F60E50589}" srcOrd="0" destOrd="0" presId="urn:microsoft.com/office/officeart/2005/8/layout/hList6"/>
    <dgm:cxn modelId="{0F2EF6AB-5260-45A2-AF1E-4BE58DC88C92}" type="presParOf" srcId="{6BC7E043-CA94-4404-A8DC-5BC82956F2B2}" destId="{CD5595C2-9CE9-4487-BB57-696085977A82}" srcOrd="1" destOrd="0" presId="urn:microsoft.com/office/officeart/2005/8/layout/hList6"/>
    <dgm:cxn modelId="{6D229100-0585-451D-9606-1F1F55FF78B3}" type="presParOf" srcId="{6BC7E043-CA94-4404-A8DC-5BC82956F2B2}" destId="{E32D2DFC-A280-402D-B5A6-F490F4B4BFEB}" srcOrd="2" destOrd="0" presId="urn:microsoft.com/office/officeart/2005/8/layout/hList6"/>
    <dgm:cxn modelId="{492481B5-9F64-4EDD-AFCD-AE9BCA0EF0F8}" type="presParOf" srcId="{6BC7E043-CA94-4404-A8DC-5BC82956F2B2}" destId="{960F2E39-09E7-4FC3-B063-14B9EEBCFD85}" srcOrd="3" destOrd="0" presId="urn:microsoft.com/office/officeart/2005/8/layout/hList6"/>
    <dgm:cxn modelId="{FDA0D06A-2F4D-4BB6-9C2D-FE5C44186233}" type="presParOf" srcId="{6BC7E043-CA94-4404-A8DC-5BC82956F2B2}" destId="{9CCA4852-80CF-4D3B-9FA1-6B9E6A5509A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07E0E2-16C0-471B-B384-B7BC3D474A5E}">
      <dsp:nvSpPr>
        <dsp:cNvPr id="0" name=""/>
        <dsp:cNvSpPr/>
      </dsp:nvSpPr>
      <dsp:spPr>
        <a:xfrm>
          <a:off x="0" y="0"/>
          <a:ext cx="7228602" cy="137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Desaparición autorización administrativa en despidos colectivos (suspensiones y reducciones).</a:t>
          </a:r>
          <a:endParaRPr lang="es-ES" sz="2100" kern="1200" dirty="0"/>
        </a:p>
      </dsp:txBody>
      <dsp:txXfrm>
        <a:off x="0" y="0"/>
        <a:ext cx="5828884" cy="1371600"/>
      </dsp:txXfrm>
    </dsp:sp>
    <dsp:sp modelId="{B6993007-99C9-4F1C-A8B2-6AA6F193B1A4}">
      <dsp:nvSpPr>
        <dsp:cNvPr id="0" name=""/>
        <dsp:cNvSpPr/>
      </dsp:nvSpPr>
      <dsp:spPr>
        <a:xfrm>
          <a:off x="637817" y="1600199"/>
          <a:ext cx="7228602" cy="137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Acotamiento por ley del contenido del informe inspector:” sobre los extremos de la comunicación y sobre el desarrollo del período de consultas”</a:t>
          </a:r>
          <a:endParaRPr lang="es-ES" sz="2100" kern="1200" dirty="0"/>
        </a:p>
      </dsp:txBody>
      <dsp:txXfrm>
        <a:off x="637817" y="1600199"/>
        <a:ext cx="5699244" cy="1371600"/>
      </dsp:txXfrm>
    </dsp:sp>
    <dsp:sp modelId="{FBB4A468-6CAD-424E-8211-014E31226870}">
      <dsp:nvSpPr>
        <dsp:cNvPr id="0" name=""/>
        <dsp:cNvSpPr/>
      </dsp:nvSpPr>
      <dsp:spPr>
        <a:xfrm>
          <a:off x="1275635" y="3200399"/>
          <a:ext cx="7228602" cy="137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Restricción por criterio de la DGITSS. Criterio operativo 92/2012.</a:t>
          </a:r>
          <a:endParaRPr lang="es-ES" sz="2100" kern="1200" dirty="0"/>
        </a:p>
      </dsp:txBody>
      <dsp:txXfrm>
        <a:off x="1275635" y="3200399"/>
        <a:ext cx="5699244" cy="1371600"/>
      </dsp:txXfrm>
    </dsp:sp>
    <dsp:sp modelId="{3441869F-26A6-4DC6-B8A4-6969CD800C21}">
      <dsp:nvSpPr>
        <dsp:cNvPr id="0" name=""/>
        <dsp:cNvSpPr/>
      </dsp:nvSpPr>
      <dsp:spPr>
        <a:xfrm>
          <a:off x="6337062" y="1040130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6337062" y="1040130"/>
        <a:ext cx="891540" cy="891540"/>
      </dsp:txXfrm>
    </dsp:sp>
    <dsp:sp modelId="{439CE10F-84E6-45CC-9FE7-7031F1433E1B}">
      <dsp:nvSpPr>
        <dsp:cNvPr id="0" name=""/>
        <dsp:cNvSpPr/>
      </dsp:nvSpPr>
      <dsp:spPr>
        <a:xfrm>
          <a:off x="6974880" y="2631186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6974880" y="2631186"/>
        <a:ext cx="891540" cy="8915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74F74A-7B5A-4260-84B5-443FAF9E8562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Convenio 81 y 129 OIT</a:t>
          </a:r>
          <a:endParaRPr lang="es-ES" sz="1600" kern="1200" dirty="0"/>
        </a:p>
      </dsp:txBody>
      <dsp:txXfrm rot="5400000">
        <a:off x="-245635" y="246082"/>
        <a:ext cx="1637567" cy="1146297"/>
      </dsp:txXfrm>
    </dsp:sp>
    <dsp:sp modelId="{BDB84CAE-B0C4-4DE3-99CF-F95C9BA38931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El personal de inspección deberá estar compuesto de funcionarios públicos cuya situación jurídica y cuyas condiciones de servicio les garanticen la estabilidad en su empleo </a:t>
          </a:r>
          <a:r>
            <a:rPr lang="es-ES" sz="1400" b="1" i="1" kern="1200" dirty="0" smtClean="0"/>
            <a:t>y los independicen de los cambios de gobierno </a:t>
          </a:r>
          <a:r>
            <a:rPr lang="es-ES" sz="1400" kern="1200" dirty="0" smtClean="0"/>
            <a:t>y de cualquier influencia exterior indebida (art. 6-8)</a:t>
          </a:r>
          <a:endParaRPr lang="es-ES" sz="1400" kern="1200" dirty="0"/>
        </a:p>
      </dsp:txBody>
      <dsp:txXfrm rot="5400000">
        <a:off x="4155739" y="-3008994"/>
        <a:ext cx="1064418" cy="7083302"/>
      </dsp:txXfrm>
    </dsp:sp>
    <dsp:sp modelId="{A2409C6C-FD33-445F-BF46-35636518AF34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Ley 23/2015</a:t>
          </a:r>
          <a:endParaRPr lang="es-ES" sz="1600" kern="1200" dirty="0"/>
        </a:p>
      </dsp:txBody>
      <dsp:txXfrm rot="5400000">
        <a:off x="-245635" y="1689832"/>
        <a:ext cx="1637567" cy="1146297"/>
      </dsp:txXfrm>
    </dsp:sp>
    <dsp:sp modelId="{2087DE38-CC07-4736-8BC7-69E7A0793DB6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En su ejercicio gozarán de plena autonomía técnica y funcional, se les garantizará protección frente a todo tipo de violencia, coacción y amenaza, e independencia frente a cualquier influencia indebida en los términos del artículo 6 del Convenio número 81 y del artículo octavo del Convenio número 129 de la Organización Internacional del Trabajo (art. 15)</a:t>
          </a:r>
          <a:endParaRPr lang="es-ES" sz="1400" kern="1200" dirty="0"/>
        </a:p>
      </dsp:txBody>
      <dsp:txXfrm rot="5400000">
        <a:off x="4155739" y="-1565244"/>
        <a:ext cx="1064418" cy="7083302"/>
      </dsp:txXfrm>
    </dsp:sp>
    <dsp:sp modelId="{E85B01DC-E6AC-41F7-88A8-4D7B67A8A995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RD 138/2000</a:t>
          </a:r>
          <a:endParaRPr lang="es-ES" sz="1600" kern="1200" dirty="0"/>
        </a:p>
      </dsp:txBody>
      <dsp:txXfrm rot="5400000">
        <a:off x="-245635" y="3133582"/>
        <a:ext cx="1637567" cy="1146297"/>
      </dsp:txXfrm>
    </dsp:sp>
    <dsp:sp modelId="{86AE54D1-32B8-462F-9D76-3800F57CD0EA}">
      <dsp:nvSpPr>
        <dsp:cNvPr id="0" name=""/>
        <dsp:cNvSpPr/>
      </dsp:nvSpPr>
      <dsp:spPr>
        <a:xfrm rot="5400000">
          <a:off x="4095389" y="-152192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La autonomía técnica no exime al inspector de…adecuación de su actuación a las normas, criterios e instrucciones aplicables. 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Los Jefes de las Inspecciones provinciales y de sus unidades especializadas </a:t>
          </a:r>
          <a:r>
            <a:rPr lang="es-ES" sz="1400" b="1" i="1" kern="1200" dirty="0" smtClean="0"/>
            <a:t>corregirán las desviaciones </a:t>
          </a:r>
          <a:r>
            <a:rPr lang="es-ES" sz="1400" kern="1200" dirty="0" smtClean="0"/>
            <a:t>a los principios anteriores. </a:t>
          </a:r>
          <a:endParaRPr lang="es-ES" sz="1400" kern="1200" dirty="0"/>
        </a:p>
      </dsp:txBody>
      <dsp:txXfrm rot="5400000">
        <a:off x="4095389" y="-152192"/>
        <a:ext cx="1064418" cy="70833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68627-4AD1-4D7C-A900-3655783B1474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7FA55-5000-4886-BCDE-022C76CDCC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consagra como principio general que orienta el Sistema de Inspección de Trabajo y Seguridad Social,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de unidad de criterio técnico interpretativo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FA55-5000-4886-BCDE-022C76CDCCC1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Exposición de motivos: se introducen modificaciones en el régimen jurídico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contrato a tiempo parcial, con objeto de lograr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mayor impulso y dinamismo de esta modalidad contractual,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FA55-5000-4886-BCDE-022C76CDCCC1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Libre disposición por parte del empresario del</a:t>
            </a:r>
            <a:r>
              <a:rPr lang="es-ES" baseline="0" dirty="0" smtClean="0"/>
              <a:t> tiempo (y vida) del trabajador.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FA55-5000-4886-BCDE-022C76CDCCC1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Estrategia empresarial utilizada para lograr aceptación.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FA55-5000-4886-BCDE-022C76CDCCC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incorrecta clasificación profesional perjudica al trabajador en sus derechos económicos y profesionales, pero también al sistema público de seguridad social, que deja de ingresar las cuotas que corresponden al efectivo trabajo productivo.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FA55-5000-4886-BCDE-022C76CDCCC1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España es el segundo país de la UE con un porcentaje mayor de subempleados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FA55-5000-4886-BCDE-022C76CDCCC1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eje central de la intervención administrativa laboral lo preside la lucha contra el fraude, fundamentalmente el fraude del empleo irregular y el fraude a la Seguridad Social en su vertiente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prestacional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FA55-5000-4886-BCDE-022C76CDCCC1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FA55-5000-4886-BCDE-022C76CDCCC1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9BC985-BBC6-416F-A9EE-C11BC71A6145}" type="slidenum">
              <a:rPr lang="es-ES" smtClean="0">
                <a:solidFill>
                  <a:srgbClr val="EBDDC3"/>
                </a:solidFill>
              </a:rPr>
              <a:pPr/>
              <a:t>‹Nº›</a:t>
            </a:fld>
            <a:endParaRPr lang="es-ES">
              <a:solidFill>
                <a:srgbClr val="EBDDC3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>
                <a:solidFill>
                  <a:srgbClr val="775F55"/>
                </a:solidFill>
              </a:rPr>
              <a:pPr/>
              <a:t>23/10/2016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>
                <a:solidFill>
                  <a:srgbClr val="775F55"/>
                </a:solidFill>
              </a:rPr>
              <a:pPr/>
              <a:t>23/10/2016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318F94-ADD5-4E38-A862-F19153FBF267}" type="datetimeFigureOut">
              <a:rPr lang="es-ES" smtClean="0">
                <a:solidFill>
                  <a:srgbClr val="775F55"/>
                </a:solidFill>
              </a:rPr>
              <a:pPr/>
              <a:t>23/10/2016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318F94-ADD5-4E38-A862-F19153FBF267}" type="datetimeFigureOut">
              <a:rPr lang="es-ES" smtClean="0">
                <a:solidFill>
                  <a:srgbClr val="775F55"/>
                </a:solidFill>
              </a:rPr>
              <a:pPr/>
              <a:t>23/10/2016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>
                <a:solidFill>
                  <a:srgbClr val="775F55"/>
                </a:solidFill>
              </a:rPr>
              <a:pPr/>
              <a:t>23/10/2016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>
                <a:solidFill>
                  <a:srgbClr val="775F55"/>
                </a:solidFill>
              </a:rPr>
              <a:pPr/>
              <a:t>23/10/2016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9BC985-BBC6-416F-A9EE-C11BC71A6145}" type="slidenum">
              <a:rPr lang="es-ES" smtClean="0">
                <a:solidFill>
                  <a:srgbClr val="775F55"/>
                </a:solidFill>
              </a:rPr>
              <a:pPr/>
              <a:t>‹Nº›</a:t>
            </a:fld>
            <a:endParaRPr lang="es-E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>
                <a:solidFill>
                  <a:srgbClr val="775F55"/>
                </a:solidFill>
              </a:rPr>
              <a:pPr/>
              <a:t>23/10/2016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D318F94-ADD5-4E38-A862-F19153FBF267}" type="datetimeFigureOut">
              <a:rPr lang="es-ES" smtClean="0">
                <a:solidFill>
                  <a:srgbClr val="775F55"/>
                </a:solidFill>
              </a:rPr>
              <a:pPr/>
              <a:t>23/10/2016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>
                <a:solidFill>
                  <a:srgbClr val="775F55"/>
                </a:solidFill>
              </a:rPr>
              <a:pPr/>
              <a:t>23/10/2016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D318F94-ADD5-4E38-A862-F19153FBF267}" type="datetimeFigureOut">
              <a:rPr lang="es-ES" smtClean="0">
                <a:solidFill>
                  <a:srgbClr val="775F55"/>
                </a:solidFill>
              </a:rPr>
              <a:pPr/>
              <a:t>23/10/2016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318F94-ADD5-4E38-A862-F19153FBF267}" type="datetimeFigureOut">
              <a:rPr lang="es-ES" smtClean="0">
                <a:solidFill>
                  <a:srgbClr val="775F55"/>
                </a:solidFill>
              </a:rPr>
              <a:pPr/>
              <a:t>23/10/2016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D318F94-ADD5-4E38-A862-F19153FBF267}" type="datetimeFigureOut">
              <a:rPr lang="es-ES" smtClean="0"/>
              <a:pPr/>
              <a:t>23/10/2016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29BC985-BBC6-416F-A9EE-C11BC71A61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hemeOverride" Target="../theme/themeOverrid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39.xml"/><Relationship Id="rId1" Type="http://schemas.openxmlformats.org/officeDocument/2006/relationships/themeOverride" Target="../theme/themeOverr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Mercedes Martínez Aso</a:t>
            </a:r>
          </a:p>
          <a:p>
            <a:r>
              <a:rPr lang="es-ES" dirty="0" smtClean="0"/>
              <a:t>Octubre 2016. Sevilla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reforma laboral y la Inspección de Trabajo ¿Un cambio de orientación?</a:t>
            </a:r>
            <a:endParaRPr lang="es-ES" dirty="0"/>
          </a:p>
        </p:txBody>
      </p:sp>
      <p:pic>
        <p:nvPicPr>
          <p:cNvPr id="5" name="4 Imagen" descr="UPIT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1476375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 Incidencia indirecta de los cambios normativos (La tan soñada flexibilidad laboral)</a:t>
            </a:r>
            <a:endParaRPr lang="es-ES" dirty="0"/>
          </a:p>
        </p:txBody>
      </p:sp>
      <p:pic>
        <p:nvPicPr>
          <p:cNvPr id="6" name="5 Marcador de contenido" descr="flexibilidad labor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2277269"/>
            <a:ext cx="4762500" cy="31718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Incidencia indirecta. Control del horario y jornada en contratos a tiempo parcial.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b="1" dirty="0" smtClean="0"/>
              <a:t>Ley 55/1999, de 29 de diciembre, de Medidas fiscales, administrativas y del orden social.</a:t>
            </a:r>
          </a:p>
          <a:p>
            <a:pPr algn="just">
              <a:buNone/>
            </a:pPr>
            <a:r>
              <a:rPr lang="es-ES" b="1" dirty="0" smtClean="0"/>
              <a:t>4.</a:t>
            </a:r>
            <a:r>
              <a:rPr lang="es-ES" dirty="0" smtClean="0"/>
              <a:t> El contrato a tiempo parcial se regirá por las siguientes reglas:</a:t>
            </a:r>
          </a:p>
          <a:p>
            <a:pPr algn="just">
              <a:buNone/>
            </a:pPr>
            <a:r>
              <a:rPr lang="es-ES" b="1" dirty="0" smtClean="0"/>
              <a:t>a)</a:t>
            </a:r>
            <a:r>
              <a:rPr lang="es-ES" dirty="0" smtClean="0"/>
              <a:t> </a:t>
            </a:r>
            <a:r>
              <a:rPr lang="es-ES" i="1" dirty="0" smtClean="0"/>
              <a:t>El contrato, conforme a lo dispuesto en el apartado 2 del artículo 8 de esta Ley, se deberá formalizar necesariamente por escrito, en el modelo que se establezca.</a:t>
            </a:r>
            <a:r>
              <a:rPr lang="es-ES" dirty="0" smtClean="0"/>
              <a:t> </a:t>
            </a:r>
          </a:p>
          <a:p>
            <a:pPr algn="just">
              <a:buNone/>
            </a:pPr>
            <a:r>
              <a:rPr lang="es-ES" dirty="0" smtClean="0"/>
              <a:t>En el contrato deberán figurar el número de horas ordinarias de trabajo al día, a la semana, al mes o al año contratadas, </a:t>
            </a:r>
            <a:r>
              <a:rPr lang="es-ES" dirty="0" smtClean="0">
                <a:solidFill>
                  <a:srgbClr val="FF0000"/>
                </a:solidFill>
              </a:rPr>
              <a:t>la distribución horaria y su concreción mensual, semanal y diaria, incluida la determinación de los días en los que el trabajador deberá prestar servicios</a:t>
            </a:r>
            <a:r>
              <a:rPr lang="es-ES" dirty="0" smtClean="0"/>
              <a:t>...</a:t>
            </a:r>
          </a:p>
          <a:p>
            <a:pPr algn="just">
              <a:buNone/>
            </a:pPr>
            <a:r>
              <a:rPr lang="es-ES" dirty="0" smtClean="0"/>
              <a:t>De no observarse las exigencias establecidas en los párrafos anteriores, el contrato se presumirá celebrado a jornada completa, salvo prueba en contrario que acredite el carácter parcial de los servicios y el número y distribución de las horas contratadas en los términos previstos en el párrafo anterior.»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Control del horario y jornada.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636008"/>
          </a:xfrm>
        </p:spPr>
        <p:txBody>
          <a:bodyPr>
            <a:normAutofit/>
          </a:bodyPr>
          <a:lstStyle/>
          <a:p>
            <a:r>
              <a:rPr lang="es-ES" u="sng" dirty="0" smtClean="0"/>
              <a:t>REAL DECRETO-LEY 5/2001, de 2 marzo, de</a:t>
            </a:r>
          </a:p>
          <a:p>
            <a:pPr>
              <a:buNone/>
            </a:pPr>
            <a:r>
              <a:rPr lang="es-ES" u="sng" dirty="0" smtClean="0"/>
              <a:t>Medidas Urgentes de Reforma del Mercado</a:t>
            </a:r>
          </a:p>
          <a:p>
            <a:pPr>
              <a:buNone/>
            </a:pPr>
            <a:r>
              <a:rPr lang="es-ES" u="sng" dirty="0" smtClean="0"/>
              <a:t>de Trabajo para el incremento del empleo y</a:t>
            </a:r>
          </a:p>
          <a:p>
            <a:pPr>
              <a:buNone/>
            </a:pPr>
            <a:r>
              <a:rPr lang="es-ES" u="sng" dirty="0" smtClean="0"/>
              <a:t>la mejora de su calidad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La letra a) del apartado 4 del artículo 12</a:t>
            </a:r>
          </a:p>
          <a:p>
            <a:pPr>
              <a:buNone/>
            </a:pPr>
            <a:r>
              <a:rPr lang="es-ES" dirty="0" smtClean="0"/>
              <a:t>queda redactada de la forma siguiente:</a:t>
            </a:r>
          </a:p>
          <a:p>
            <a:pPr algn="just">
              <a:buNone/>
            </a:pPr>
            <a:r>
              <a:rPr lang="es-ES" dirty="0" smtClean="0"/>
              <a:t>“En el contrato deberán figurar el número de horas ordinarias de trabajo al día, a la semana, al mes o al año contratadas y su </a:t>
            </a:r>
            <a:r>
              <a:rPr lang="es-ES" i="1" dirty="0" smtClean="0"/>
              <a:t>distribución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4" name="3 Imagen" descr="manos atad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5733256"/>
            <a:ext cx="3312368" cy="1351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Distribución real jornada en contratos</a:t>
            </a:r>
            <a:endParaRPr lang="es-ES" dirty="0"/>
          </a:p>
        </p:txBody>
      </p:sp>
      <p:pic>
        <p:nvPicPr>
          <p:cNvPr id="2050" name="Picture 2" descr="d:\Users\17717067y\AppData\Local\Microsoft\Windows\Temporary Internet Files\Content.Outlook\0JT650LG\IMG_295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Consecuencia: ¿No tiene derecho el trabajador a la concreción de su jornada?</a:t>
            </a:r>
            <a:endParaRPr lang="es-ES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¿exigencia imposible?.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-315416"/>
            <a:ext cx="8534400" cy="130296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2. INCIDENCIA INDIRECTA. Regulación modificaciones e inaplicaciones (</a:t>
            </a:r>
            <a:r>
              <a:rPr lang="es-ES" sz="2400" dirty="0" err="1" smtClean="0"/>
              <a:t>arts</a:t>
            </a:r>
            <a:r>
              <a:rPr lang="es-ES" sz="2400" dirty="0" smtClean="0"/>
              <a:t> 41 y 82.3 ET).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s-ES" dirty="0" smtClean="0"/>
              <a:t>Tramitación conjunta diversos procedimientos (</a:t>
            </a:r>
            <a:r>
              <a:rPr lang="es-ES" b="1" dirty="0" smtClean="0"/>
              <a:t>Tribunal Supremo, Sala Cuarta, de lo Social, Sentencia de 15 Jul. 2015, </a:t>
            </a:r>
            <a:r>
              <a:rPr lang="es-ES" b="1" dirty="0" err="1" smtClean="0"/>
              <a:t>Rec</a:t>
            </a:r>
            <a:r>
              <a:rPr lang="es-ES" b="1" dirty="0" smtClean="0"/>
              <a:t>. 246/2014)</a:t>
            </a:r>
            <a:endParaRPr lang="es-ES" dirty="0" smtClean="0"/>
          </a:p>
          <a:p>
            <a:r>
              <a:rPr lang="es-ES" dirty="0" smtClean="0"/>
              <a:t>Período de consultas “formal”, sin auténtica negociación.</a:t>
            </a:r>
          </a:p>
          <a:p>
            <a:r>
              <a:rPr lang="es-ES" dirty="0" smtClean="0"/>
              <a:t>Irregularidades de procedimiento (comisión negociadora no legitimada, no depósito de inaplicación, </a:t>
            </a:r>
            <a:r>
              <a:rPr lang="es-ES" dirty="0" err="1" smtClean="0"/>
              <a:t>etc</a:t>
            </a:r>
            <a:r>
              <a:rPr lang="es-ES" dirty="0" smtClean="0"/>
              <a:t>…).</a:t>
            </a:r>
            <a:endParaRPr lang="es-ES" dirty="0"/>
          </a:p>
        </p:txBody>
      </p:sp>
      <p:pic>
        <p:nvPicPr>
          <p:cNvPr id="4" name="3 Imagen" descr="reunion comision negociado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653136"/>
            <a:ext cx="2571750" cy="15720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400" dirty="0" smtClean="0"/>
              <a:t>INCIDENCIA INDIRECTA. Regulación modificaciones e inaplicaciones (</a:t>
            </a:r>
            <a:r>
              <a:rPr lang="es-ES" sz="2400" dirty="0" err="1" smtClean="0"/>
              <a:t>arts</a:t>
            </a:r>
            <a:r>
              <a:rPr lang="es-ES" sz="2400" dirty="0" smtClean="0"/>
              <a:t> 41 y 82.3 ET).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Configuración interesada de la comisión negociadora.</a:t>
            </a:r>
          </a:p>
          <a:p>
            <a:pPr lvl="1">
              <a:buNone/>
            </a:pP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Pero es que 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si se pudiese observar algún tipo de irregularidad en la conformación o composición de la referida comisión negociadora…, la misma sólo sería imputable a quienes la eligieron. La configuración de la comisión negociadora de los trabajadores corresponde exclusivamente a los trabajadores, sin injerencias empresariales. </a:t>
            </a:r>
            <a:r>
              <a:rPr lang="es-ES" b="1" i="1" u="sng" dirty="0" smtClean="0">
                <a:solidFill>
                  <a:schemeClr val="accent6">
                    <a:lumMod val="50000"/>
                  </a:schemeClr>
                </a:solidFill>
              </a:rPr>
              <a:t>Por tanto, la defectuosa o indebida conformación de la misma, con carácter general y a salvo de supuestos muy evidentes de los que pudiera aprovecharse la contraparte, no puede producir la nulidad de la medida por inexistencia del período de consultas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 (STS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, Sala Cuarta, de lo Social, Sentencia 688/2016 de 20 Jul. 2016, </a:t>
            </a:r>
            <a:r>
              <a:rPr lang="es-ES" dirty="0" err="1" smtClean="0">
                <a:solidFill>
                  <a:schemeClr val="accent6">
                    <a:lumMod val="50000"/>
                  </a:schemeClr>
                </a:solidFill>
              </a:rPr>
              <a:t>Rec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. 323/2014)</a:t>
            </a:r>
          </a:p>
          <a:p>
            <a:pPr lvl="1"/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2. Incidencia indirecta. Sistema de clasificación profesional y movilidad funcional (art. 39 y 41 ET)..</a:t>
            </a:r>
            <a:endParaRPr lang="es-ES" sz="24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Consecuencia: subempleo.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Imagen" descr="evolucion del subempleo en españ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0" y="1751076"/>
            <a:ext cx="6035040" cy="33558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Breves contenidos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Repercusión directa de la Reforma Laboral en nuestra actuación.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Incidencia indirecta de los cambios legislativos.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Políticas  y programas  actuales de actuación inspectora: prioridad lucha contra el fraude.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/>
              <a:t>¿Qué Inspección de Trabajo queremos?</a:t>
            </a:r>
            <a:endParaRPr lang="es-E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ITSS, ¿PROMOVEMOS EL TRABAJO DECENTE?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¿Fomentamos un crecimiento económico justo y responsable desde el punto de vista social?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916832"/>
            <a:ext cx="2212848" cy="2448272"/>
          </a:xfrm>
        </p:spPr>
        <p:txBody>
          <a:bodyPr>
            <a:normAutofit/>
          </a:bodyPr>
          <a:lstStyle/>
          <a:p>
            <a:r>
              <a:rPr lang="es-ES" dirty="0" smtClean="0"/>
              <a:t>3. Políticas  y programas  actuales de actuación inspectora: prioridad lucha contra el fraude</a:t>
            </a:r>
            <a:endParaRPr lang="es-ES" dirty="0"/>
          </a:p>
        </p:txBody>
      </p:sp>
      <p:pic>
        <p:nvPicPr>
          <p:cNvPr id="6" name="5 Marcador de posición de imagen" descr="Ministr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394" r="13394"/>
          <a:stretch>
            <a:fillRect/>
          </a:stretch>
        </p:blipFill>
        <p:spPr/>
      </p:pic>
      <p:sp>
        <p:nvSpPr>
          <p:cNvPr id="5" name="4 Rectángulo"/>
          <p:cNvSpPr/>
          <p:nvPr/>
        </p:nvSpPr>
        <p:spPr>
          <a:xfrm>
            <a:off x="2286000" y="52292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La lucha contra el fraude hace aflorar 388.900 empleos y 5.500 empresas ficticias (El País, 27 de septiembre de 2016)</a:t>
            </a:r>
            <a:endParaRPr lang="es-E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3. Políticas  y programas  actuales de actuación inspectora: prioridad lucha contra el fraude</a:t>
            </a:r>
            <a:endParaRPr lang="es-ES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400" dirty="0" smtClean="0"/>
              <a:t>3. Políticas  y programas  actuales de actuación inspectora: prioridad lucha contra el fraude. Consecuencias.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Creación de un buzón de lucha contra el fraude.</a:t>
            </a:r>
          </a:p>
          <a:p>
            <a:r>
              <a:rPr lang="es-ES" dirty="0" smtClean="0"/>
              <a:t>Creación (futura) de Oficina Nacional contra el fraude</a:t>
            </a:r>
          </a:p>
          <a:p>
            <a:r>
              <a:rPr lang="es-ES" dirty="0" smtClean="0"/>
              <a:t>Constitución intensa de equipos de economía irregular en la mayoría de las provincias.</a:t>
            </a:r>
          </a:p>
          <a:p>
            <a:r>
              <a:rPr lang="es-ES" dirty="0" smtClean="0"/>
              <a:t>Colaboración (¿excesiva?)con los Cuerpos y Fuerzas de Seguridad del Estado.</a:t>
            </a:r>
            <a:endParaRPr lang="es-ES" dirty="0"/>
          </a:p>
        </p:txBody>
      </p:sp>
      <p:pic>
        <p:nvPicPr>
          <p:cNvPr id="4" name="3 Imagen" descr="buzó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844824"/>
            <a:ext cx="857250" cy="857250"/>
          </a:xfrm>
          <a:prstGeom prst="rect">
            <a:avLst/>
          </a:prstGeom>
        </p:spPr>
      </p:pic>
      <p:pic>
        <p:nvPicPr>
          <p:cNvPr id="5" name="4 Imagen" descr="cuerpos segurid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653136"/>
            <a:ext cx="1866900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400" dirty="0" smtClean="0"/>
              <a:t>3. Políticas  y programas  actuales de actuación inspectora: prioridad lucha contra el fraude. Consecuencias terminológicas.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/>
          <a:lstStyle/>
          <a:p>
            <a:pPr>
              <a:buNone/>
            </a:pPr>
            <a:r>
              <a:rPr lang="es-ES" b="1" dirty="0" smtClean="0"/>
              <a:t>Ya no fiscalizamos, regularizamos, normalizamos, mediamos, sancionamos, </a:t>
            </a:r>
            <a:r>
              <a:rPr lang="es-ES" b="1" dirty="0" err="1" smtClean="0"/>
              <a:t>etc</a:t>
            </a:r>
            <a:r>
              <a:rPr lang="es-ES" b="1" dirty="0" smtClean="0"/>
              <a:t>…, ahora</a:t>
            </a:r>
            <a:endParaRPr lang="es-E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s-ES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s-ES" sz="3600" b="1" dirty="0" smtClean="0">
                <a:solidFill>
                  <a:srgbClr val="0070C0"/>
                </a:solidFill>
              </a:rPr>
              <a:t>AFLORAMOS</a:t>
            </a:r>
            <a:endParaRPr lang="es-ES" sz="3600" b="1" dirty="0">
              <a:solidFill>
                <a:srgbClr val="0070C0"/>
              </a:solidFill>
            </a:endParaRPr>
          </a:p>
        </p:txBody>
      </p:sp>
      <p:pic>
        <p:nvPicPr>
          <p:cNvPr id="4" name="3 Imagen" descr="amanece que no es po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780928"/>
            <a:ext cx="4762500" cy="3082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400" dirty="0" smtClean="0"/>
              <a:t>3. Políticas  y programas  actuales de actuación inspectora: prioridad lucha contra el fraude. </a:t>
            </a:r>
            <a:r>
              <a:rPr lang="es-ES" sz="2400" smtClean="0"/>
              <a:t>Resultados.</a:t>
            </a:r>
            <a:endParaRPr lang="es-ES" sz="2400" dirty="0"/>
          </a:p>
        </p:txBody>
      </p:sp>
      <p:pic>
        <p:nvPicPr>
          <p:cNvPr id="4" name="3 Marcador de contenido" descr="19499_empleo_sumergido01_002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832782" y="1527175"/>
            <a:ext cx="7441924" cy="4572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¿</a:t>
            </a:r>
            <a:r>
              <a:rPr lang="es-ES" sz="2800" dirty="0" smtClean="0"/>
              <a:t>QUEREMOS ESTA INSPECCIÓN DE TRABAJO?</a:t>
            </a:r>
            <a:endParaRPr lang="es-ES" sz="2800" dirty="0"/>
          </a:p>
        </p:txBody>
      </p:sp>
      <p:pic>
        <p:nvPicPr>
          <p:cNvPr id="7" name="6 Marcador de posición de imagen" descr="Foto_Logo-Color-0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234" r="7234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¿O LA QUEREMOS…?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Consciente de su protagonismo en la mejora de las condiciones de trabajo de los trabajadores.</a:t>
            </a:r>
          </a:p>
          <a:p>
            <a:r>
              <a:rPr lang="es-ES" dirty="0" smtClean="0"/>
              <a:t>Acentuando su labor de defensa y protección de los trabajadores.</a:t>
            </a:r>
          </a:p>
          <a:p>
            <a:r>
              <a:rPr lang="es-ES" dirty="0" smtClean="0"/>
              <a:t>Y promoviendo un escenario de competencia leal, vigilando que las decisiones empresariales se ajusten a la legalidad.</a:t>
            </a:r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Y ello partiendo de que: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Las inspecciones de trabajo desempeñan un papel de primer orden en el control de la aplicación plena de la legislación y en la garantía de que cubren y protegen, en particular, a los trabajadores vulnerables.</a:t>
            </a:r>
          </a:p>
          <a:p>
            <a:pPr>
              <a:buNone/>
            </a:pPr>
            <a:r>
              <a:rPr lang="es-ES" dirty="0" smtClean="0"/>
              <a:t> </a:t>
            </a:r>
          </a:p>
          <a:p>
            <a:r>
              <a:rPr lang="es-ES" dirty="0" smtClean="0"/>
              <a:t>Y que las inspecciones de trabajo solo pueden llevarse a cabo de manera eficiente si los organismos competentes disponen de </a:t>
            </a:r>
            <a:r>
              <a:rPr lang="es-ES" u="sng" dirty="0" smtClean="0">
                <a:solidFill>
                  <a:schemeClr val="accent3">
                    <a:lumMod val="75000"/>
                  </a:schemeClr>
                </a:solidFill>
              </a:rPr>
              <a:t>dotación financiera y de personal suficientes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sz="2100" i="1" dirty="0" smtClean="0"/>
              <a:t>Resolución del Parlamento Europeo, de 14 de enero de 2014, sobre el tema «Inspecciones de trabajo eficaces como estrategia para mejorar las condiciones laborales en Europa»</a:t>
            </a:r>
            <a:endParaRPr lang="es-ES" sz="2100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half" idx="4294967295"/>
          </p:nvPr>
        </p:nvSpPr>
        <p:spPr>
          <a:xfrm>
            <a:off x="1828800" y="5486400"/>
            <a:ext cx="7315200" cy="685800"/>
          </a:xfrm>
        </p:spPr>
        <p:txBody>
          <a:bodyPr/>
          <a:lstStyle/>
          <a:p>
            <a:r>
              <a:rPr lang="es-ES" dirty="0" smtClean="0"/>
              <a:t>GRACIAS POR SU ATENCIÓN</a:t>
            </a:r>
            <a:endParaRPr lang="es-ES" dirty="0"/>
          </a:p>
        </p:txBody>
      </p:sp>
      <p:pic>
        <p:nvPicPr>
          <p:cNvPr id="12" name="11 Imagen" descr="mafalda-8-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908720"/>
            <a:ext cx="6934200" cy="4291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Repercusión directa. Cambios normativos (ejemplo).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Repercusión directa. Cambios normativos.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Proliferación de criterios técnicos, operativos, notas informativas, notas internas, etc.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Afectación independencia técnica???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>
            <a:off x="2123728" y="2636912"/>
            <a:ext cx="2016224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Repercusión directa. Cambios normativos.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Si se tiene presente el cometido del Cuerpo Superior (artículo 2 RD 138/2000, de 4 de febrero) se deducirá lo </a:t>
            </a:r>
            <a:r>
              <a:rPr lang="es-ES" b="1" dirty="0" smtClean="0"/>
              <a:t>relevante que son los conocimientos jurídicos exigibles </a:t>
            </a:r>
            <a:r>
              <a:rPr lang="es-ES" dirty="0" smtClean="0"/>
              <a:t>a un inspector, lo que incide en la seguridad jurídica de los inspeccionados y en la legalidad de la actuación inspectora (sentencia de la AN de octubre de 2011)</a:t>
            </a:r>
          </a:p>
          <a:p>
            <a:endParaRPr lang="es-ES" dirty="0"/>
          </a:p>
        </p:txBody>
      </p:sp>
      <p:pic>
        <p:nvPicPr>
          <p:cNvPr id="4" name="3 Imagen" descr="jurídi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50912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Independencia técnica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5 Imagen" descr="ALERTA 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5157192"/>
            <a:ext cx="1190625" cy="576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INDEPENDENCIA TÉCNICA. LOSITSS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INDEPENDENCIA TÉCNICA: PARÁMETROS JUDICIALES.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sz="2900" b="1" dirty="0" smtClean="0"/>
              <a:t>Tribunal Supremo, Sala Tercera, de lo Contencioso-administrativo, Sección 7ª, Sentencia de 10 Feb. 2003.</a:t>
            </a:r>
            <a:r>
              <a:rPr lang="es-ES" sz="2900" dirty="0" smtClean="0"/>
              <a:t> </a:t>
            </a:r>
          </a:p>
          <a:p>
            <a:pPr>
              <a:buNone/>
            </a:pPr>
            <a:endParaRPr lang="es-ES" sz="2900" dirty="0" smtClean="0"/>
          </a:p>
          <a:p>
            <a:pPr>
              <a:buNone/>
            </a:pPr>
            <a:r>
              <a:rPr lang="es-ES" sz="2900" b="1" dirty="0" smtClean="0">
                <a:solidFill>
                  <a:srgbClr val="C00000"/>
                </a:solidFill>
              </a:rPr>
              <a:t>Someter a los funcionarios de la Inspección a los criterios técnicos y a las directrices que fijen las autoridades competentes </a:t>
            </a:r>
            <a:r>
              <a:rPr lang="es-ES" sz="2900" b="1" u="sng" dirty="0" smtClean="0">
                <a:solidFill>
                  <a:srgbClr val="C00000"/>
                </a:solidFill>
              </a:rPr>
              <a:t>no vacía de contenido la autonomía ni la independencia que les atribuye la Ley</a:t>
            </a:r>
            <a:r>
              <a:rPr lang="es-ES" sz="2900" b="1" dirty="0" smtClean="0">
                <a:solidFill>
                  <a:srgbClr val="C00000"/>
                </a:solidFill>
              </a:rPr>
              <a:t>. Al contrario, es razonable pensar que si el legislador ha configurado la Inspección de Trabajo y Seguridad Social como un sistema (</a:t>
            </a:r>
            <a:r>
              <a:rPr lang="es-ES" sz="2900" b="1" u="sng" dirty="0" smtClean="0">
                <a:solidFill>
                  <a:srgbClr val="C00000"/>
                </a:solidFill>
              </a:rPr>
              <a:t>artículo 1 de la Ley 42/1997 (LA LEY 3895/1997)</a:t>
            </a:r>
            <a:r>
              <a:rPr lang="es-ES" sz="2900" b="1" dirty="0" smtClean="0">
                <a:solidFill>
                  <a:srgbClr val="C00000"/>
                </a:solidFill>
              </a:rPr>
              <a:t>), la unidad de cuya función predica sin perjuicio de la especialización necesaria (artículo 6), al tiempo que proyecta en su organización ese sentido unitario e integral (artículo 15) y, además, expresa su dependencia de la autoridad central (artículo 18.2), disponiendo que funcione observando el principio de trabajo programado y en equipo (artículo 19.1) y </a:t>
            </a:r>
            <a:r>
              <a:rPr lang="es-ES" sz="2900" b="1" u="sng" dirty="0" smtClean="0">
                <a:solidFill>
                  <a:srgbClr val="C00000"/>
                </a:solidFill>
              </a:rPr>
              <a:t>pretende garantizar su actuación coherente </a:t>
            </a:r>
            <a:r>
              <a:rPr lang="es-ES" sz="2900" b="1" dirty="0" smtClean="0">
                <a:solidFill>
                  <a:srgbClr val="C00000"/>
                </a:solidFill>
              </a:rPr>
              <a:t>(artículo 21.3) y eficaz (artículo 15.3), sean imprescindibles el establecimiento y la observancia de criterios técnicos comunes y la determinación de directrices sobre la forma de actuación.</a:t>
            </a:r>
          </a:p>
          <a:p>
            <a:endParaRPr lang="es-E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545360"/>
          </a:xfrm>
        </p:spPr>
        <p:txBody>
          <a:bodyPr>
            <a:normAutofit/>
          </a:bodyPr>
          <a:lstStyle/>
          <a:p>
            <a:r>
              <a:rPr lang="es-ES" sz="2700" dirty="0" smtClean="0"/>
              <a:t>INDEPENDENCIA TÉCNICA. CRITERIOS TÉCNICOS VINCULANTES.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No hay una definición legal en la legislación administrativa sobre este instrumento.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No hay limitación material, puede girar sobre cualquier aspecto de la actuación inspectora (inicio, desarrollo y conclusión).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No hay mención alguna sobre su conformación ¿La vinculación abarcará los anexos?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Su elaboración ¿necesidad o criterio de oportunidad?</a:t>
            </a:r>
          </a:p>
          <a:p>
            <a:endParaRPr lang="es-ES" dirty="0" smtClean="0"/>
          </a:p>
          <a:p>
            <a:r>
              <a:rPr lang="es-ES" b="1" u="sng" dirty="0" smtClean="0"/>
              <a:t>No hay que olvidar: </a:t>
            </a:r>
            <a:r>
              <a:rPr lang="es-ES" dirty="0" smtClean="0"/>
              <a:t>Los empleados públicos deberán desempeñar con diligencia las tareas que tengan asignadas y velar por los intereses generales con </a:t>
            </a:r>
            <a:r>
              <a:rPr lang="es-ES" dirty="0" smtClean="0">
                <a:solidFill>
                  <a:srgbClr val="FF0000"/>
                </a:solidFill>
              </a:rPr>
              <a:t>sujeción y observancia de la Constitución y del resto del ordenamiento jurídico </a:t>
            </a:r>
            <a:r>
              <a:rPr lang="es-ES" dirty="0" smtClean="0"/>
              <a:t>(art. 52 EBEP).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j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spect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0.xml><?xml version="1.0" encoding="utf-8"?>
<a:themeOverride xmlns:a="http://schemas.openxmlformats.org/drawingml/2006/main">
  <a:clrScheme name="Técnico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11.xml><?xml version="1.0" encoding="utf-8"?>
<a:themeOverride xmlns:a="http://schemas.openxmlformats.org/drawingml/2006/main">
  <a:clrScheme name="Viaje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4.xml><?xml version="1.0" encoding="utf-8"?>
<a:themeOverride xmlns:a="http://schemas.openxmlformats.org/drawingml/2006/main">
  <a:clrScheme name="Opulent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Papel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Fundición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6.xml><?xml version="1.0" encoding="utf-8"?>
<a:themeOverride xmlns:a="http://schemas.openxmlformats.org/drawingml/2006/main">
  <a:clrScheme name="Viaje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8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1535</TotalTime>
  <Words>2135</Words>
  <Application>Microsoft Office PowerPoint</Application>
  <PresentationFormat>Presentación en pantalla (4:3)</PresentationFormat>
  <Paragraphs>135</Paragraphs>
  <Slides>29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13</vt:i4>
      </vt:variant>
      <vt:variant>
        <vt:lpstr>Títulos de diapositiva</vt:lpstr>
      </vt:variant>
      <vt:variant>
        <vt:i4>29</vt:i4>
      </vt:variant>
    </vt:vector>
  </HeadingPairs>
  <TitlesOfParts>
    <vt:vector size="42" baseType="lpstr">
      <vt:lpstr>Intermedio</vt:lpstr>
      <vt:lpstr>Flujo</vt:lpstr>
      <vt:lpstr>1_Intermedio</vt:lpstr>
      <vt:lpstr>Tema de Office</vt:lpstr>
      <vt:lpstr>Civil</vt:lpstr>
      <vt:lpstr>Módulo</vt:lpstr>
      <vt:lpstr>Equidad</vt:lpstr>
      <vt:lpstr>Aspecto</vt:lpstr>
      <vt:lpstr>Opulento</vt:lpstr>
      <vt:lpstr>1_Tema de Office</vt:lpstr>
      <vt:lpstr>2_Intermedio</vt:lpstr>
      <vt:lpstr>Solsticio</vt:lpstr>
      <vt:lpstr>Vértice</vt:lpstr>
      <vt:lpstr>La reforma laboral y la Inspección de Trabajo ¿Un cambio de orientación?</vt:lpstr>
      <vt:lpstr>Breves contenidos</vt:lpstr>
      <vt:lpstr>Repercusión directa. Cambios normativos (ejemplo).</vt:lpstr>
      <vt:lpstr>Repercusión directa. Cambios normativos.</vt:lpstr>
      <vt:lpstr>Repercusión directa. Cambios normativos.</vt:lpstr>
      <vt:lpstr>Independencia técnica</vt:lpstr>
      <vt:lpstr>INDEPENDENCIA TÉCNICA. LOSITSS</vt:lpstr>
      <vt:lpstr>INDEPENDENCIA TÉCNICA: PARÁMETROS JUDICIALES.</vt:lpstr>
      <vt:lpstr>INDEPENDENCIA TÉCNICA. CRITERIOS TÉCNICOS VINCULANTES.</vt:lpstr>
      <vt:lpstr>2. Incidencia indirecta de los cambios normativos (La tan soñada flexibilidad laboral)</vt:lpstr>
      <vt:lpstr>Incidencia indirecta. Control del horario y jornada en contratos a tiempo parcial.</vt:lpstr>
      <vt:lpstr>Control del horario y jornada.</vt:lpstr>
      <vt:lpstr>Distribución real jornada en contratos</vt:lpstr>
      <vt:lpstr>Consecuencia: ¿No tiene derecho el trabajador a la concreción de su jornada?</vt:lpstr>
      <vt:lpstr>¿exigencia imposible?. no</vt:lpstr>
      <vt:lpstr>2. INCIDENCIA INDIRECTA. Regulación modificaciones e inaplicaciones (arts 41 y 82.3 ET).</vt:lpstr>
      <vt:lpstr>INCIDENCIA INDIRECTA. Regulación modificaciones e inaplicaciones (arts 41 y 82.3 ET).</vt:lpstr>
      <vt:lpstr>2. Incidencia indirecta. Sistema de clasificación profesional y movilidad funcional (art. 39 y 41 ET)..</vt:lpstr>
      <vt:lpstr>Consecuencia: subempleo.</vt:lpstr>
      <vt:lpstr>LA ITSS, ¿PROMOVEMOS EL TRABAJO DECENTE?</vt:lpstr>
      <vt:lpstr>3. Políticas  y programas  actuales de actuación inspectora: prioridad lucha contra el fraude</vt:lpstr>
      <vt:lpstr>3. Políticas  y programas  actuales de actuación inspectora: prioridad lucha contra el fraude</vt:lpstr>
      <vt:lpstr>3. Políticas  y programas  actuales de actuación inspectora: prioridad lucha contra el fraude. Consecuencias.</vt:lpstr>
      <vt:lpstr>3. Políticas  y programas  actuales de actuación inspectora: prioridad lucha contra el fraude. Consecuencias terminológicas.</vt:lpstr>
      <vt:lpstr>3. Políticas  y programas  actuales de actuación inspectora: prioridad lucha contra el fraude. Resultados.</vt:lpstr>
      <vt:lpstr>4. </vt:lpstr>
      <vt:lpstr>¿O LA QUEREMOS…?</vt:lpstr>
      <vt:lpstr>Y ello partiendo de que: </vt:lpstr>
      <vt:lpstr>Diapositiva 29</vt:lpstr>
    </vt:vector>
  </TitlesOfParts>
  <Company>MEYSS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reforma laboral y la Inspección de Trabajo ¿Un cambio de orientación?</dc:title>
  <dc:creator>ITSS</dc:creator>
  <cp:lastModifiedBy>ITSS</cp:lastModifiedBy>
  <cp:revision>138</cp:revision>
  <dcterms:created xsi:type="dcterms:W3CDTF">2016-09-13T13:34:17Z</dcterms:created>
  <dcterms:modified xsi:type="dcterms:W3CDTF">2016-10-23T09:04:00Z</dcterms:modified>
</cp:coreProperties>
</file>